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2.xml" ContentType="application/vnd.openxmlformats-officedocument.themeOverr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3.xml" ContentType="application/vnd.openxmlformats-officedocument.themeOverr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6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7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.xml" ContentType="application/vnd.openxmlformats-officedocument.drawingml.chartshape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9"/>
  </p:notesMasterIdLst>
  <p:sldIdLst>
    <p:sldId id="310" r:id="rId2"/>
    <p:sldId id="311" r:id="rId3"/>
    <p:sldId id="312" r:id="rId4"/>
    <p:sldId id="313" r:id="rId5"/>
    <p:sldId id="325" r:id="rId6"/>
    <p:sldId id="314" r:id="rId7"/>
    <p:sldId id="315" r:id="rId8"/>
    <p:sldId id="316" r:id="rId9"/>
    <p:sldId id="317" r:id="rId10"/>
    <p:sldId id="326" r:id="rId11"/>
    <p:sldId id="323" r:id="rId12"/>
    <p:sldId id="280" r:id="rId13"/>
    <p:sldId id="327" r:id="rId14"/>
    <p:sldId id="272" r:id="rId15"/>
    <p:sldId id="263" r:id="rId16"/>
    <p:sldId id="271" r:id="rId17"/>
    <p:sldId id="283" r:id="rId18"/>
    <p:sldId id="328" r:id="rId19"/>
    <p:sldId id="284" r:id="rId20"/>
    <p:sldId id="265" r:id="rId21"/>
    <p:sldId id="285" r:id="rId22"/>
    <p:sldId id="286" r:id="rId23"/>
    <p:sldId id="291" r:id="rId24"/>
    <p:sldId id="308" r:id="rId25"/>
    <p:sldId id="329" r:id="rId26"/>
    <p:sldId id="330" r:id="rId27"/>
    <p:sldId id="331" r:id="rId28"/>
    <p:sldId id="332" r:id="rId29"/>
    <p:sldId id="333" r:id="rId30"/>
    <p:sldId id="334" r:id="rId31"/>
    <p:sldId id="335" r:id="rId32"/>
    <p:sldId id="336" r:id="rId33"/>
    <p:sldId id="337" r:id="rId34"/>
    <p:sldId id="338" r:id="rId35"/>
    <p:sldId id="339" r:id="rId36"/>
    <p:sldId id="340" r:id="rId37"/>
    <p:sldId id="341" r:id="rId38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976" autoAdjust="0"/>
    <p:restoredTop sz="73633" autoAdjust="0"/>
  </p:normalViewPr>
  <p:slideViewPr>
    <p:cSldViewPr snapToGrid="0">
      <p:cViewPr varScale="1">
        <p:scale>
          <a:sx n="50" d="100"/>
          <a:sy n="50" d="100"/>
        </p:scale>
        <p:origin x="88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willek\Documents\Seksisme%20onderzoek\Primaire%20analyses\Book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ionge\OD%201\Jessy\kunsten%20&amp;%20genderoverschrijdend%20gedrag\data\eerste%20analyses%20SGOG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ionge\OD%201\Jessy\kunsten%20&amp;%20genderoverschrijdend%20gedrag\data\eerste%20analyses%20SGOG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ionge\OD%201\Jessy\kunsten%20&amp;%20genderoverschrijdend%20gedrag\data\eerste%20analyses%20SGOG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ionge\OD%201\Jessy\kunsten%20&amp;%20genderoverschrijdend%20gedrag\data\eerste%20analyses%20SGOG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ionge\OD%201\Jessy\kunsten%20&amp;%20genderoverschrijdend%20gedrag\data\eerste%20analyses%20SGOG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ionge\OD%201\Jessy\kunsten%20&amp;%20genderoverschrijdend%20gedrag\data\eerste%20analyses%20SGOG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ionge\OD%201\Jessy\kunsten%20&amp;%20genderoverschrijdend%20gedrag\data\eerste%20analyses%20SGOG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ionge\OD%201\Jessy\kunsten%20&amp;%20genderoverschrijdend%20gedrag\data\eerste%20analyses%20SGOG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ionge\OD%201\Jessy\kunsten%20&amp;%20genderoverschrijdend%20gedrag\data\eerste%20analyses%20SGOG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willek\Documents\Seksisme%20onderzoek\Primaire%20analyses\Tabelle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willek\Documents\Seksisme%20onderzoek\Primaire%20analyses\Tabellen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1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2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ionge\OD%201\Jessy\kunsten%20&amp;%20genderoverschrijdend%20gedrag\data\eerste%20analyses%20SGOG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ionge\OD%201\Jessy\kunsten%20&amp;%20genderoverschrijdend%20gedrag\data\eerste%20analyses%20SGOG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ionge\OD%201\Jessy\kunsten%20&amp;%20genderoverschrijdend%20gedrag\data\eerste%20analyses%20SGOG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1B6-4413-A6A1-368B18772B8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1B6-4413-A6A1-368B18772B8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Sheet4!$G$5:$J$6</c:f>
              <c:multiLvlStrCache>
                <c:ptCount val="4"/>
                <c:lvl>
                  <c:pt idx="0">
                    <c:v>man</c:v>
                  </c:pt>
                  <c:pt idx="1">
                    <c:v>vrouw</c:v>
                  </c:pt>
                  <c:pt idx="2">
                    <c:v>man</c:v>
                  </c:pt>
                  <c:pt idx="3">
                    <c:v>vrouw</c:v>
                  </c:pt>
                </c:lvl>
                <c:lvl>
                  <c:pt idx="0">
                    <c:v>Cultuur</c:v>
                  </c:pt>
                  <c:pt idx="2">
                    <c:v>Media</c:v>
                  </c:pt>
                </c:lvl>
              </c:multiLvlStrCache>
            </c:multiLvlStrRef>
          </c:cat>
          <c:val>
            <c:numRef>
              <c:f>Sheet4!$G$7:$J$7</c:f>
              <c:numCache>
                <c:formatCode>0%</c:formatCode>
                <c:ptCount val="4"/>
                <c:pt idx="0">
                  <c:v>0.81906300484652661</c:v>
                </c:pt>
                <c:pt idx="1">
                  <c:v>0.68222891566265065</c:v>
                </c:pt>
                <c:pt idx="2">
                  <c:v>0.37083333333333335</c:v>
                </c:pt>
                <c:pt idx="3">
                  <c:v>0.28342245989304815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B6-4413-A6A1-368B18772B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1295208"/>
        <c:axId val="451288976"/>
      </c:barChart>
      <c:catAx>
        <c:axId val="451295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451288976"/>
        <c:crosses val="autoZero"/>
        <c:auto val="1"/>
        <c:lblAlgn val="ctr"/>
        <c:lblOffset val="100"/>
        <c:noMultiLvlLbl val="0"/>
      </c:catAx>
      <c:valAx>
        <c:axId val="45128897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451295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nl-BE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2"/>
          <c:order val="0"/>
          <c:tx>
            <c:strRef>
              <c:f>'Q36'!$D$146</c:f>
              <c:strCache>
                <c:ptCount val="1"/>
                <c:pt idx="0">
                  <c:v>(fysiek) lastig vallen (n=530)
(+ evt. 1,2)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'Q36'!$A$147:$A$152</c:f>
              <c:strCache>
                <c:ptCount val="6"/>
                <c:pt idx="0">
                  <c:v>Negatie</c:v>
                </c:pt>
                <c:pt idx="1">
                  <c:v>Ik probeerde het te vergeten*</c:v>
                </c:pt>
                <c:pt idx="2">
                  <c:v>Ik praatte op mezelf in dat het niet belangrijk was *</c:v>
                </c:pt>
                <c:pt idx="3">
                  <c:v>Ik ging er van uit dat hij/zij het goed bedoelde</c:v>
                </c:pt>
                <c:pt idx="4">
                  <c:v>Neerslachtigheid</c:v>
                </c:pt>
                <c:pt idx="5">
                  <c:v>Ik gaf mezelf de schuld*</c:v>
                </c:pt>
              </c:strCache>
            </c:strRef>
          </c:cat>
          <c:val>
            <c:numRef>
              <c:f>'Q36'!$D$147:$D$152</c:f>
              <c:numCache>
                <c:formatCode>0.0%</c:formatCode>
                <c:ptCount val="6"/>
                <c:pt idx="1">
                  <c:v>0.14299999999999999</c:v>
                </c:pt>
                <c:pt idx="2">
                  <c:v>0.13900000000000001</c:v>
                </c:pt>
                <c:pt idx="3">
                  <c:v>0.15</c:v>
                </c:pt>
                <c:pt idx="5">
                  <c:v>6.9000000000000006E-2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A3-4CE6-80B4-5BF362ABBCE4}"/>
            </c:ext>
          </c:extLst>
        </c:ser>
        <c:ser>
          <c:idx val="3"/>
          <c:order val="1"/>
          <c:tx>
            <c:strRef>
              <c:f>'Q36'!$E$146</c:f>
              <c:strCache>
                <c:ptCount val="1"/>
                <c:pt idx="0">
                  <c:v>Dwang (n=163)
(+ evt. 1,2,3)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'Q36'!$A$147:$A$152</c:f>
              <c:strCache>
                <c:ptCount val="6"/>
                <c:pt idx="0">
                  <c:v>Negatie</c:v>
                </c:pt>
                <c:pt idx="1">
                  <c:v>Ik probeerde het te vergeten*</c:v>
                </c:pt>
                <c:pt idx="2">
                  <c:v>Ik praatte op mezelf in dat het niet belangrijk was *</c:v>
                </c:pt>
                <c:pt idx="3">
                  <c:v>Ik ging er van uit dat hij/zij het goed bedoelde</c:v>
                </c:pt>
                <c:pt idx="4">
                  <c:v>Neerslachtigheid</c:v>
                </c:pt>
                <c:pt idx="5">
                  <c:v>Ik gaf mezelf de schuld*</c:v>
                </c:pt>
              </c:strCache>
            </c:strRef>
          </c:cat>
          <c:val>
            <c:numRef>
              <c:f>'Q36'!$E$147:$E$152</c:f>
              <c:numCache>
                <c:formatCode>0.0%</c:formatCode>
                <c:ptCount val="6"/>
                <c:pt idx="1">
                  <c:v>0.33300000000000002</c:v>
                </c:pt>
                <c:pt idx="2">
                  <c:v>0.20399999999999999</c:v>
                </c:pt>
                <c:pt idx="3">
                  <c:v>0.11700000000000001</c:v>
                </c:pt>
                <c:pt idx="5">
                  <c:v>0.185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A3-4CE6-80B4-5BF362ABBCE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593511120"/>
        <c:axId val="593510792"/>
      </c:barChart>
      <c:catAx>
        <c:axId val="5935111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593510792"/>
        <c:crosses val="autoZero"/>
        <c:auto val="1"/>
        <c:lblAlgn val="ctr"/>
        <c:lblOffset val="100"/>
        <c:noMultiLvlLbl val="0"/>
      </c:catAx>
      <c:valAx>
        <c:axId val="5935107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59351112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nl-BE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'q48'!$B$2</c:f>
              <c:strCache>
                <c:ptCount val="1"/>
                <c:pt idx="0">
                  <c:v>ja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'q48'!$A$3:$A$5</c:f>
              <c:strCache>
                <c:ptCount val="3"/>
                <c:pt idx="0">
                  <c:v>Werkgever (n=1906)</c:v>
                </c:pt>
                <c:pt idx="1">
                  <c:v>Opdrachtgever(s) (n=1352)</c:v>
                </c:pt>
                <c:pt idx="2">
                  <c:v>SBK/interimkantoor (n=1034)</c:v>
                </c:pt>
              </c:strCache>
            </c:strRef>
          </c:cat>
          <c:val>
            <c:numRef>
              <c:f>'q48'!$B$3:$B$5</c:f>
              <c:numCache>
                <c:formatCode>General</c:formatCode>
                <c:ptCount val="3"/>
                <c:pt idx="0">
                  <c:v>43.5</c:v>
                </c:pt>
                <c:pt idx="1">
                  <c:v>15.8</c:v>
                </c:pt>
                <c:pt idx="2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20-4911-BCDA-8456129B8438}"/>
            </c:ext>
          </c:extLst>
        </c:ser>
        <c:ser>
          <c:idx val="1"/>
          <c:order val="1"/>
          <c:tx>
            <c:strRef>
              <c:f>'q48'!$C$2</c:f>
              <c:strCache>
                <c:ptCount val="1"/>
                <c:pt idx="0">
                  <c:v>neen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'q48'!$A$3:$A$5</c:f>
              <c:strCache>
                <c:ptCount val="3"/>
                <c:pt idx="0">
                  <c:v>Werkgever (n=1906)</c:v>
                </c:pt>
                <c:pt idx="1">
                  <c:v>Opdrachtgever(s) (n=1352)</c:v>
                </c:pt>
                <c:pt idx="2">
                  <c:v>SBK/interimkantoor (n=1034)</c:v>
                </c:pt>
              </c:strCache>
            </c:strRef>
          </c:cat>
          <c:val>
            <c:numRef>
              <c:f>'q48'!$C$3:$C$5</c:f>
              <c:numCache>
                <c:formatCode>General</c:formatCode>
                <c:ptCount val="3"/>
                <c:pt idx="0">
                  <c:v>17.8</c:v>
                </c:pt>
                <c:pt idx="1">
                  <c:v>23.6</c:v>
                </c:pt>
                <c:pt idx="2">
                  <c:v>17.2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20-4911-BCDA-8456129B8438}"/>
            </c:ext>
          </c:extLst>
        </c:ser>
        <c:ser>
          <c:idx val="2"/>
          <c:order val="2"/>
          <c:tx>
            <c:strRef>
              <c:f>'q48'!$D$2</c:f>
              <c:strCache>
                <c:ptCount val="1"/>
                <c:pt idx="0">
                  <c:v>weet ik niet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'q48'!$A$3:$A$5</c:f>
              <c:strCache>
                <c:ptCount val="3"/>
                <c:pt idx="0">
                  <c:v>Werkgever (n=1906)</c:v>
                </c:pt>
                <c:pt idx="1">
                  <c:v>Opdrachtgever(s) (n=1352)</c:v>
                </c:pt>
                <c:pt idx="2">
                  <c:v>SBK/interimkantoor (n=1034)</c:v>
                </c:pt>
              </c:strCache>
            </c:strRef>
          </c:cat>
          <c:val>
            <c:numRef>
              <c:f>'q48'!$D$3:$D$5</c:f>
              <c:numCache>
                <c:formatCode>General</c:formatCode>
                <c:ptCount val="3"/>
                <c:pt idx="0">
                  <c:v>38.700000000000003</c:v>
                </c:pt>
                <c:pt idx="1">
                  <c:v>60.7</c:v>
                </c:pt>
                <c:pt idx="2">
                  <c:v>77.2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20-4911-BCDA-8456129B84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8933200"/>
        <c:axId val="418933528"/>
      </c:barChart>
      <c:catAx>
        <c:axId val="4189332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418933528"/>
        <c:crosses val="autoZero"/>
        <c:auto val="1"/>
        <c:lblAlgn val="ctr"/>
        <c:lblOffset val="100"/>
        <c:noMultiLvlLbl val="0"/>
      </c:catAx>
      <c:valAx>
        <c:axId val="418933528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41893320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nl-BE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807356800988113"/>
          <c:y val="3.2105067452815661E-2"/>
          <c:w val="0.55886888219854869"/>
          <c:h val="0.6592965198290732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'q49'!$B$2</c:f>
              <c:strCache>
                <c:ptCount val="1"/>
                <c:pt idx="0">
                  <c:v>Geen vertrouwen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'q49'!$A$3:$A$5</c:f>
              <c:strCache>
                <c:ptCount val="3"/>
                <c:pt idx="0">
                  <c:v>Werkgever (n=827)</c:v>
                </c:pt>
                <c:pt idx="1">
                  <c:v>Opdrachtgever (n=208)</c:v>
                </c:pt>
                <c:pt idx="2">
                  <c:v>SBK/interimkantoor (n=57)</c:v>
                </c:pt>
              </c:strCache>
            </c:strRef>
          </c:cat>
          <c:val>
            <c:numRef>
              <c:f>'q49'!$B$3:$B$5</c:f>
              <c:numCache>
                <c:formatCode>General</c:formatCode>
                <c:ptCount val="3"/>
                <c:pt idx="0">
                  <c:v>2.1</c:v>
                </c:pt>
                <c:pt idx="1">
                  <c:v>2.4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09-4E42-BE02-862D8EC8DB6D}"/>
            </c:ext>
          </c:extLst>
        </c:ser>
        <c:ser>
          <c:idx val="1"/>
          <c:order val="1"/>
          <c:tx>
            <c:strRef>
              <c:f>'q49'!$C$2</c:f>
              <c:strCache>
                <c:ptCount val="1"/>
                <c:pt idx="0">
                  <c:v>Weinig vertrouwen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'q49'!$A$3:$A$5</c:f>
              <c:strCache>
                <c:ptCount val="3"/>
                <c:pt idx="0">
                  <c:v>Werkgever (n=827)</c:v>
                </c:pt>
                <c:pt idx="1">
                  <c:v>Opdrachtgever (n=208)</c:v>
                </c:pt>
                <c:pt idx="2">
                  <c:v>SBK/interimkantoor (n=57)</c:v>
                </c:pt>
              </c:strCache>
            </c:strRef>
          </c:cat>
          <c:val>
            <c:numRef>
              <c:f>'q49'!$C$3:$C$5</c:f>
              <c:numCache>
                <c:formatCode>General</c:formatCode>
                <c:ptCount val="3"/>
                <c:pt idx="0">
                  <c:v>7.7</c:v>
                </c:pt>
                <c:pt idx="1">
                  <c:v>11.5</c:v>
                </c:pt>
                <c:pt idx="2">
                  <c:v>19.3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09-4E42-BE02-862D8EC8DB6D}"/>
            </c:ext>
          </c:extLst>
        </c:ser>
        <c:ser>
          <c:idx val="2"/>
          <c:order val="2"/>
          <c:tx>
            <c:strRef>
              <c:f>'q49'!$D$2</c:f>
              <c:strCache>
                <c:ptCount val="1"/>
                <c:pt idx="0">
                  <c:v>Enig vertrouwen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'q49'!$A$3:$A$5</c:f>
              <c:strCache>
                <c:ptCount val="3"/>
                <c:pt idx="0">
                  <c:v>Werkgever (n=827)</c:v>
                </c:pt>
                <c:pt idx="1">
                  <c:v>Opdrachtgever (n=208)</c:v>
                </c:pt>
                <c:pt idx="2">
                  <c:v>SBK/interimkantoor (n=57)</c:v>
                </c:pt>
              </c:strCache>
            </c:strRef>
          </c:cat>
          <c:val>
            <c:numRef>
              <c:f>'q49'!$D$3:$D$5</c:f>
              <c:numCache>
                <c:formatCode>General</c:formatCode>
                <c:ptCount val="3"/>
                <c:pt idx="0">
                  <c:v>22.5</c:v>
                </c:pt>
                <c:pt idx="1">
                  <c:v>26.4</c:v>
                </c:pt>
                <c:pt idx="2">
                  <c:v>24.6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09-4E42-BE02-862D8EC8DB6D}"/>
            </c:ext>
          </c:extLst>
        </c:ser>
        <c:ser>
          <c:idx val="3"/>
          <c:order val="3"/>
          <c:tx>
            <c:strRef>
              <c:f>'q49'!$E$2</c:f>
              <c:strCache>
                <c:ptCount val="1"/>
                <c:pt idx="0">
                  <c:v>Eerder veel vertrouwen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'q49'!$A$3:$A$5</c:f>
              <c:strCache>
                <c:ptCount val="3"/>
                <c:pt idx="0">
                  <c:v>Werkgever (n=827)</c:v>
                </c:pt>
                <c:pt idx="1">
                  <c:v>Opdrachtgever (n=208)</c:v>
                </c:pt>
                <c:pt idx="2">
                  <c:v>SBK/interimkantoor (n=57)</c:v>
                </c:pt>
              </c:strCache>
            </c:strRef>
          </c:cat>
          <c:val>
            <c:numRef>
              <c:f>'q49'!$E$3:$E$5</c:f>
              <c:numCache>
                <c:formatCode>General</c:formatCode>
                <c:ptCount val="3"/>
                <c:pt idx="0">
                  <c:v>48.6</c:v>
                </c:pt>
                <c:pt idx="1">
                  <c:v>41.3</c:v>
                </c:pt>
                <c:pt idx="2">
                  <c:v>36.799999999999997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809-4E42-BE02-862D8EC8DB6D}"/>
            </c:ext>
          </c:extLst>
        </c:ser>
        <c:ser>
          <c:idx val="4"/>
          <c:order val="4"/>
          <c:tx>
            <c:strRef>
              <c:f>'q49'!$F$2</c:f>
              <c:strCache>
                <c:ptCount val="1"/>
                <c:pt idx="0">
                  <c:v>Zeer veel vertrouwen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'q49'!$A$3:$A$5</c:f>
              <c:strCache>
                <c:ptCount val="3"/>
                <c:pt idx="0">
                  <c:v>Werkgever (n=827)</c:v>
                </c:pt>
                <c:pt idx="1">
                  <c:v>Opdrachtgever (n=208)</c:v>
                </c:pt>
                <c:pt idx="2">
                  <c:v>SBK/interimkantoor (n=57)</c:v>
                </c:pt>
              </c:strCache>
            </c:strRef>
          </c:cat>
          <c:val>
            <c:numRef>
              <c:f>'q49'!$F$3:$F$5</c:f>
              <c:numCache>
                <c:formatCode>General</c:formatCode>
                <c:ptCount val="3"/>
                <c:pt idx="0">
                  <c:v>19.100000000000001</c:v>
                </c:pt>
                <c:pt idx="1">
                  <c:v>18.3</c:v>
                </c:pt>
                <c:pt idx="2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809-4E42-BE02-862D8EC8DB6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3207696"/>
        <c:axId val="423212944"/>
      </c:barChart>
      <c:catAx>
        <c:axId val="4232076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423212944"/>
        <c:crosses val="autoZero"/>
        <c:auto val="1"/>
        <c:lblAlgn val="ctr"/>
        <c:lblOffset val="100"/>
        <c:noMultiLvlLbl val="0"/>
      </c:catAx>
      <c:valAx>
        <c:axId val="423212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423207696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nl-BE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'q50 &amp;51'!$C$5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BA0-44B5-A840-44BAA0CCBEE8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BA0-44B5-A840-44BAA0CCBEE8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BA0-44B5-A840-44BAA0CCBEE8}"/>
              </c:ext>
            </c:extLst>
          </c:dPt>
          <c:dPt>
            <c:idx val="3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BA0-44B5-A840-44BAA0CCBEE8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1BA0-44B5-A840-44BAA0CCBEE8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1BA0-44B5-A840-44BAA0CCBEE8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BE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1BA0-44B5-A840-44BAA0CCBEE8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BE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1BA0-44B5-A840-44BAA0CCBE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'q50 &amp;51'!$B$6:$B$11</c:f>
              <c:strCache>
                <c:ptCount val="6"/>
                <c:pt idx="0">
                  <c:v>Zeker niet</c:v>
                </c:pt>
                <c:pt idx="1">
                  <c:v>Waarschijnlijk niet</c:v>
                </c:pt>
                <c:pt idx="2">
                  <c:v>Tussen beide</c:v>
                </c:pt>
                <c:pt idx="3">
                  <c:v>Waarschijnlijk wel</c:v>
                </c:pt>
                <c:pt idx="4">
                  <c:v>Zeker wel</c:v>
                </c:pt>
                <c:pt idx="5">
                  <c:v>Ik weet het niet</c:v>
                </c:pt>
              </c:strCache>
            </c:strRef>
          </c:cat>
          <c:val>
            <c:numRef>
              <c:f>'q50 &amp;51'!$C$6:$C$11</c:f>
              <c:numCache>
                <c:formatCode>General</c:formatCode>
                <c:ptCount val="6"/>
                <c:pt idx="0">
                  <c:v>0.7</c:v>
                </c:pt>
                <c:pt idx="1">
                  <c:v>6.1</c:v>
                </c:pt>
                <c:pt idx="2">
                  <c:v>9.4</c:v>
                </c:pt>
                <c:pt idx="3">
                  <c:v>49.5</c:v>
                </c:pt>
                <c:pt idx="4">
                  <c:v>27</c:v>
                </c:pt>
                <c:pt idx="5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BA0-44B5-A840-44BAA0CCBEE8}"/>
            </c:ext>
          </c:extLst>
        </c:ser>
        <c:dLbls>
          <c:dLblPos val="bestFit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nl-BE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910398660545081"/>
          <c:y val="7.4340451761711598E-2"/>
          <c:w val="0.62668240299773137"/>
          <c:h val="0.6897576155253321"/>
        </c:manualLayout>
      </c:layout>
      <c:pieChart>
        <c:varyColors val="1"/>
        <c:ser>
          <c:idx val="0"/>
          <c:order val="0"/>
          <c:tx>
            <c:strRef>
              <c:f>'q50 &amp;51'!$K$4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FFF-45AE-A9F3-9820C0D842F9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FFF-45AE-A9F3-9820C0D842F9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FFF-45AE-A9F3-9820C0D842F9}"/>
              </c:ext>
            </c:extLst>
          </c:dPt>
          <c:dPt>
            <c:idx val="3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FFF-45AE-A9F3-9820C0D842F9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FFF-45AE-A9F3-9820C0D842F9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BE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FFF-45AE-A9F3-9820C0D842F9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BE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FFF-45AE-A9F3-9820C0D842F9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BE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EFFF-45AE-A9F3-9820C0D842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'q50 &amp;51'!$J$5:$J$9</c:f>
              <c:strCache>
                <c:ptCount val="5"/>
                <c:pt idx="0">
                  <c:v>Zeer moeilijk </c:v>
                </c:pt>
                <c:pt idx="1">
                  <c:v>Moeilijk </c:v>
                </c:pt>
                <c:pt idx="2">
                  <c:v>Noch moeilijk, noch makkelijk </c:v>
                </c:pt>
                <c:pt idx="3">
                  <c:v>Makkelijk </c:v>
                </c:pt>
                <c:pt idx="4">
                  <c:v>Zeer makkelijk </c:v>
                </c:pt>
              </c:strCache>
            </c:strRef>
          </c:cat>
          <c:val>
            <c:numRef>
              <c:f>'q50 &amp;51'!$K$5:$K$9</c:f>
              <c:numCache>
                <c:formatCode>General</c:formatCode>
                <c:ptCount val="5"/>
                <c:pt idx="0">
                  <c:v>6.2</c:v>
                </c:pt>
                <c:pt idx="1">
                  <c:v>23.6</c:v>
                </c:pt>
                <c:pt idx="2">
                  <c:v>36.799999999999997</c:v>
                </c:pt>
                <c:pt idx="3">
                  <c:v>29</c:v>
                </c:pt>
                <c:pt idx="4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FFF-45AE-A9F3-9820C0D842F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1138293779118816E-2"/>
          <c:y val="0.82108108645510214"/>
          <c:w val="0.96886170622088119"/>
          <c:h val="0.162886144913703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nl-BE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760865369769955"/>
          <c:y val="2.9363569332074433E-2"/>
          <c:w val="0.48490369769955227"/>
          <c:h val="0.5542332724342293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'Q96'!$B$5</c:f>
              <c:strCache>
                <c:ptCount val="1"/>
                <c:pt idx="0">
                  <c:v>helemaal niet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'Q96'!$A$6:$A$7</c:f>
              <c:strCache>
                <c:ptCount val="2"/>
                <c:pt idx="0">
                  <c:v>leidinggevende of verantwoordelijke</c:v>
                </c:pt>
                <c:pt idx="1">
                  <c:v>intern vertrouwenspersoon </c:v>
                </c:pt>
              </c:strCache>
            </c:strRef>
          </c:cat>
          <c:val>
            <c:numRef>
              <c:f>'Q96'!$B$6:$B$7</c:f>
              <c:numCache>
                <c:formatCode>0</c:formatCode>
                <c:ptCount val="2"/>
                <c:pt idx="0">
                  <c:v>18.100000000000001</c:v>
                </c:pt>
                <c:pt idx="1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48-4FCD-8837-A4632432D623}"/>
            </c:ext>
          </c:extLst>
        </c:ser>
        <c:ser>
          <c:idx val="1"/>
          <c:order val="1"/>
          <c:tx>
            <c:strRef>
              <c:f>'Q96'!$C$5</c:f>
              <c:strCache>
                <c:ptCount val="1"/>
                <c:pt idx="0">
                  <c:v> zo goed als niet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'Q96'!$A$6:$A$7</c:f>
              <c:strCache>
                <c:ptCount val="2"/>
                <c:pt idx="0">
                  <c:v>leidinggevende of verantwoordelijke</c:v>
                </c:pt>
                <c:pt idx="1">
                  <c:v>intern vertrouwenspersoon </c:v>
                </c:pt>
              </c:strCache>
            </c:strRef>
          </c:cat>
          <c:val>
            <c:numRef>
              <c:f>'Q96'!$C$6:$C$7</c:f>
              <c:numCache>
                <c:formatCode>0</c:formatCode>
                <c:ptCount val="2"/>
                <c:pt idx="0">
                  <c:v>14.2</c:v>
                </c:pt>
                <c:pt idx="1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48-4FCD-8837-A4632432D623}"/>
            </c:ext>
          </c:extLst>
        </c:ser>
        <c:ser>
          <c:idx val="2"/>
          <c:order val="2"/>
          <c:tx>
            <c:strRef>
              <c:f>'Q96'!$D$5</c:f>
              <c:strCache>
                <c:ptCount val="1"/>
                <c:pt idx="0">
                  <c:v>verder geholpen, maar niet voldoende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'Q96'!$A$6:$A$7</c:f>
              <c:strCache>
                <c:ptCount val="2"/>
                <c:pt idx="0">
                  <c:v>leidinggevende of verantwoordelijke</c:v>
                </c:pt>
                <c:pt idx="1">
                  <c:v>intern vertrouwenspersoon </c:v>
                </c:pt>
              </c:strCache>
            </c:strRef>
          </c:cat>
          <c:val>
            <c:numRef>
              <c:f>'Q96'!$D$6:$D$7</c:f>
              <c:numCache>
                <c:formatCode>0</c:formatCode>
                <c:ptCount val="2"/>
                <c:pt idx="0">
                  <c:v>14.2</c:v>
                </c:pt>
                <c:pt idx="1">
                  <c:v>22.1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48-4FCD-8837-A4632432D623}"/>
            </c:ext>
          </c:extLst>
        </c:ser>
        <c:ser>
          <c:idx val="3"/>
          <c:order val="3"/>
          <c:tx>
            <c:strRef>
              <c:f>'Q96'!$E$5</c:f>
              <c:strCache>
                <c:ptCount val="1"/>
                <c:pt idx="0">
                  <c:v>voldoende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'Q96'!$A$6:$A$7</c:f>
              <c:strCache>
                <c:ptCount val="2"/>
                <c:pt idx="0">
                  <c:v>leidinggevende of verantwoordelijke</c:v>
                </c:pt>
                <c:pt idx="1">
                  <c:v>intern vertrouwenspersoon </c:v>
                </c:pt>
              </c:strCache>
            </c:strRef>
          </c:cat>
          <c:val>
            <c:numRef>
              <c:f>'Q96'!$E$6:$E$7</c:f>
              <c:numCache>
                <c:formatCode>0</c:formatCode>
                <c:ptCount val="2"/>
                <c:pt idx="0">
                  <c:v>30.9</c:v>
                </c:pt>
                <c:pt idx="1">
                  <c:v>32.700000000000003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548-4FCD-8837-A4632432D623}"/>
            </c:ext>
          </c:extLst>
        </c:ser>
        <c:ser>
          <c:idx val="4"/>
          <c:order val="4"/>
          <c:tx>
            <c:strRef>
              <c:f>'Q96'!$F$5</c:f>
              <c:strCache>
                <c:ptCount val="1"/>
                <c:pt idx="0">
                  <c:v>goed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'Q96'!$A$6:$A$7</c:f>
              <c:strCache>
                <c:ptCount val="2"/>
                <c:pt idx="0">
                  <c:v>leidinggevende of verantwoordelijke</c:v>
                </c:pt>
                <c:pt idx="1">
                  <c:v>intern vertrouwenspersoon </c:v>
                </c:pt>
              </c:strCache>
            </c:strRef>
          </c:cat>
          <c:val>
            <c:numRef>
              <c:f>'Q96'!$F$6:$F$7</c:f>
              <c:numCache>
                <c:formatCode>0</c:formatCode>
                <c:ptCount val="2"/>
                <c:pt idx="0">
                  <c:v>14.7</c:v>
                </c:pt>
                <c:pt idx="1">
                  <c:v>19.5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548-4FCD-8837-A4632432D623}"/>
            </c:ext>
          </c:extLst>
        </c:ser>
        <c:ser>
          <c:idx val="5"/>
          <c:order val="5"/>
          <c:tx>
            <c:strRef>
              <c:f>'Q96'!$G$5</c:f>
              <c:strCache>
                <c:ptCount val="1"/>
                <c:pt idx="0">
                  <c:v>zeer goed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'Q96'!$A$6:$A$7</c:f>
              <c:strCache>
                <c:ptCount val="2"/>
                <c:pt idx="0">
                  <c:v>leidinggevende of verantwoordelijke</c:v>
                </c:pt>
                <c:pt idx="1">
                  <c:v>intern vertrouwenspersoon </c:v>
                </c:pt>
              </c:strCache>
            </c:strRef>
          </c:cat>
          <c:val>
            <c:numRef>
              <c:f>'Q96'!$G$6:$G$7</c:f>
              <c:numCache>
                <c:formatCode>General</c:formatCode>
                <c:ptCount val="2"/>
                <c:pt idx="0">
                  <c:v>7.8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548-4FCD-8837-A4632432D62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19572448"/>
        <c:axId val="419573432"/>
      </c:barChart>
      <c:catAx>
        <c:axId val="4195724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419573432"/>
        <c:crosses val="autoZero"/>
        <c:auto val="1"/>
        <c:lblAlgn val="ctr"/>
        <c:lblOffset val="100"/>
        <c:noMultiLvlLbl val="0"/>
      </c:catAx>
      <c:valAx>
        <c:axId val="4195734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419572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1125648331636393"/>
          <c:w val="1"/>
          <c:h val="0.271231731319767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nl-BE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'Q43'!$B$1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'Q43'!$A$2:$A$6</c:f>
              <c:strCache>
                <c:ptCount val="5"/>
                <c:pt idx="0">
                  <c:v>De persoon die het gedrag stelde werd niet of onvoldoende aangesproken</c:v>
                </c:pt>
                <c:pt idx="1">
                  <c:v>Mijn klacht werd geminimaliseerd of genegeerd</c:v>
                </c:pt>
                <c:pt idx="2">
                  <c:v>de personen die het grensoverschrijdend gedrag stelden, werden in bescherming genomen</c:v>
                </c:pt>
                <c:pt idx="3">
                  <c:v>Er werd geen gevolg gegeven aan mijn klacht</c:v>
                </c:pt>
                <c:pt idx="4">
                  <c:v>mijn klacht werd niet serieus genomen</c:v>
                </c:pt>
              </c:strCache>
            </c:strRef>
          </c:cat>
          <c:val>
            <c:numRef>
              <c:f>'Q43'!$B$2:$B$6</c:f>
              <c:numCache>
                <c:formatCode>0</c:formatCode>
                <c:ptCount val="5"/>
                <c:pt idx="0">
                  <c:v>37.9</c:v>
                </c:pt>
                <c:pt idx="1">
                  <c:v>36.700000000000003</c:v>
                </c:pt>
                <c:pt idx="2">
                  <c:v>34.9</c:v>
                </c:pt>
                <c:pt idx="3">
                  <c:v>32</c:v>
                </c:pt>
                <c:pt idx="4">
                  <c:v>18.899999999999999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59-45F3-B9D6-0CB8791585D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17492768"/>
        <c:axId val="417493424"/>
      </c:barChart>
      <c:catAx>
        <c:axId val="4174927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417493424"/>
        <c:crosses val="autoZero"/>
        <c:auto val="1"/>
        <c:lblAlgn val="ctr"/>
        <c:lblOffset val="100"/>
        <c:noMultiLvlLbl val="0"/>
      </c:catAx>
      <c:valAx>
        <c:axId val="417493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417492768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nl-BE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6945787944027315"/>
          <c:y val="2.3534168740731104E-3"/>
          <c:w val="0.37883929865435667"/>
          <c:h val="0.922185290255056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'Q45&amp;46'!$J$1</c:f>
              <c:strCache>
                <c:ptCount val="1"/>
                <c:pt idx="0">
                  <c:v>%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'Q45&amp;46'!$I$2:$I$6</c:f>
              <c:strCache>
                <c:ptCount val="5"/>
                <c:pt idx="0">
                  <c:v>Ik vreesde dat het nadelige gevolgen zou hebben voor mijn carrière</c:v>
                </c:pt>
                <c:pt idx="1">
                  <c:v>Ik wou er geen gedoe rond maken</c:v>
                </c:pt>
                <c:pt idx="2">
                  <c:v>Ik vreesde dat mijn klacht niet in vertrouwen zou worden behandeld</c:v>
                </c:pt>
                <c:pt idx="3">
                  <c:v>Ik vreesde voor de reactie van de dader</c:v>
                </c:pt>
                <c:pt idx="4">
                  <c:v>Ik heb geen vertrouwen in de instanties/personen die ik hierover zou moeten aanspreken</c:v>
                </c:pt>
              </c:strCache>
            </c:strRef>
          </c:cat>
          <c:val>
            <c:numRef>
              <c:f>'Q45&amp;46'!$J$2:$J$6</c:f>
              <c:numCache>
                <c:formatCode>0</c:formatCode>
                <c:ptCount val="5"/>
                <c:pt idx="0">
                  <c:v>37</c:v>
                </c:pt>
                <c:pt idx="1">
                  <c:v>24.6</c:v>
                </c:pt>
                <c:pt idx="2">
                  <c:v>23.9</c:v>
                </c:pt>
                <c:pt idx="3">
                  <c:v>23.6</c:v>
                </c:pt>
                <c:pt idx="4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2E-4D98-90B4-1647EAD4564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595975472"/>
        <c:axId val="595976128"/>
      </c:barChart>
      <c:catAx>
        <c:axId val="5959754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595976128"/>
        <c:crosses val="autoZero"/>
        <c:auto val="1"/>
        <c:lblAlgn val="ctr"/>
        <c:lblOffset val="100"/>
        <c:noMultiLvlLbl val="0"/>
      </c:catAx>
      <c:valAx>
        <c:axId val="5959761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595975472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300"/>
      </a:pPr>
      <a:endParaRPr lang="nl-BE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2983227016623109"/>
          <c:y val="3.52195676590080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nl-BE"/>
        </a:p>
      </c:txPr>
    </c:title>
    <c:autoTitleDeleted val="0"/>
    <c:plotArea>
      <c:layout>
        <c:manualLayout>
          <c:layoutTarget val="inner"/>
          <c:xMode val="edge"/>
          <c:yMode val="edge"/>
          <c:x val="0.15008316551265108"/>
          <c:y val="7.8615632359125096E-2"/>
          <c:w val="0.74415500291113224"/>
          <c:h val="0.80457874098772486"/>
        </c:manualLayout>
      </c:layout>
      <c:pieChart>
        <c:varyColors val="1"/>
        <c:ser>
          <c:idx val="0"/>
          <c:order val="0"/>
          <c:tx>
            <c:strRef>
              <c:f>'Q45&amp;46'!$C$2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explosion val="9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782-45F0-A3EB-10C51E57A481}"/>
              </c:ext>
            </c:extLst>
          </c:dPt>
          <c:dPt>
            <c:idx val="1"/>
            <c:bubble3D val="0"/>
            <c:explosion val="6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782-45F0-A3EB-10C51E57A48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'Q45&amp;46'!$B$3:$B$4</c:f>
              <c:strCache>
                <c:ptCount val="2"/>
                <c:pt idx="0">
                  <c:v>Ja</c:v>
                </c:pt>
                <c:pt idx="1">
                  <c:v>Nee</c:v>
                </c:pt>
              </c:strCache>
            </c:strRef>
          </c:cat>
          <c:val>
            <c:numRef>
              <c:f>'Q45&amp;46'!$C$3:$C$4</c:f>
              <c:numCache>
                <c:formatCode>General</c:formatCode>
                <c:ptCount val="2"/>
                <c:pt idx="0">
                  <c:v>13.6</c:v>
                </c:pt>
                <c:pt idx="1">
                  <c:v>86.4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782-45F0-A3EB-10C51E57A48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76704522506049"/>
          <c:y val="0.88867845157720604"/>
          <c:w val="0.3891153140517008"/>
          <c:h val="0.111321548422793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nl-B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'Sheet3 (3)'!$C$3</c:f>
              <c:strCache>
                <c:ptCount val="1"/>
                <c:pt idx="0">
                  <c:v>Nee, nooit meegemaakt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2AC-4567-BD68-724C6B872DC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2AC-4567-BD68-724C6B872DC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2AC-4567-BD68-724C6B872DC8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2AC-4567-BD68-724C6B872DC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'Sheet3 (3)'!$A$4:$B$11</c15:sqref>
                  </c15:fullRef>
                  <c15:levelRef>
                    <c15:sqref>'Sheet3 (3)'!$A$4:$A$11</c15:sqref>
                  </c15:levelRef>
                </c:ext>
              </c:extLst>
              <c:f>'Sheet3 (3)'!$A$4:$A$11</c:f>
              <c:strCache>
                <c:ptCount val="8"/>
                <c:pt idx="0">
                  <c:v>Communicatie (Man)</c:v>
                </c:pt>
                <c:pt idx="1">
                  <c:v>Communicatie (Vrouw)</c:v>
                </c:pt>
                <c:pt idx="2">
                  <c:v>Infantilisatie (Man) </c:v>
                </c:pt>
                <c:pt idx="3">
                  <c:v>Infantilisatie (Vrouw) </c:v>
                </c:pt>
                <c:pt idx="4">
                  <c:v>(Fysiek) lastig vallen (Man) </c:v>
                </c:pt>
                <c:pt idx="5">
                  <c:v>(Fysiek) lastig vallen (Vrouw) </c:v>
                </c:pt>
                <c:pt idx="6">
                  <c:v>Dwang (Man)</c:v>
                </c:pt>
                <c:pt idx="7">
                  <c:v>Dwang (Vrouw) </c:v>
                </c:pt>
              </c:strCache>
            </c:strRef>
          </c:cat>
          <c:val>
            <c:numRef>
              <c:f>'Sheet3 (3)'!$C$4:$C$11</c:f>
              <c:numCache>
                <c:formatCode>0%</c:formatCode>
                <c:ptCount val="8"/>
                <c:pt idx="0">
                  <c:v>0.44855305466237944</c:v>
                </c:pt>
                <c:pt idx="1">
                  <c:v>0.24471299093655588</c:v>
                </c:pt>
                <c:pt idx="2">
                  <c:v>0.39741518578352181</c:v>
                </c:pt>
                <c:pt idx="3">
                  <c:v>0.18580060422960726</c:v>
                </c:pt>
                <c:pt idx="4">
                  <c:v>0.6409017713365539</c:v>
                </c:pt>
                <c:pt idx="5">
                  <c:v>0.38880484114977309</c:v>
                </c:pt>
                <c:pt idx="6">
                  <c:v>0.95961227786752823</c:v>
                </c:pt>
                <c:pt idx="7">
                  <c:v>0.84871406959152795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2AC-4567-BD68-724C6B872DC8}"/>
            </c:ext>
          </c:extLst>
        </c:ser>
        <c:ser>
          <c:idx val="1"/>
          <c:order val="1"/>
          <c:tx>
            <c:strRef>
              <c:f>'Sheet3 (3)'!$D$3</c:f>
              <c:strCache>
                <c:ptCount val="1"/>
                <c:pt idx="0">
                  <c:v>Ja, maar niet GO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F2AC-4567-BD68-724C6B872DC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F2AC-4567-BD68-724C6B872DC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F2AC-4567-BD68-724C6B872DC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F2AC-4567-BD68-724C6B872DC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F2AC-4567-BD68-724C6B872DC8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F2AC-4567-BD68-724C6B872DC8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F2AC-4567-BD68-724C6B872DC8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F2AC-4567-BD68-724C6B872DC8}"/>
              </c:ext>
            </c:extLst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F2AC-4567-BD68-724C6B872DC8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F2AC-4567-BD68-724C6B872DC8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F2AC-4567-BD68-724C6B872DC8}"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F2AC-4567-BD68-724C6B872DC8}"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F2AC-4567-BD68-724C6B872DC8}"/>
                </c:ext>
              </c:extLst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F2AC-4567-BD68-724C6B872DC8}"/>
                </c:ext>
              </c:extLst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F2AC-4567-BD68-724C6B872DC8}"/>
                </c:ext>
              </c:extLst>
            </c:dLbl>
            <c:dLbl>
              <c:idx val="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F2AC-4567-BD68-724C6B872D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'Sheet3 (3)'!$A$4:$B$11</c15:sqref>
                  </c15:fullRef>
                  <c15:levelRef>
                    <c15:sqref>'Sheet3 (3)'!$A$4:$A$11</c15:sqref>
                  </c15:levelRef>
                </c:ext>
              </c:extLst>
              <c:f>'Sheet3 (3)'!$A$4:$A$11</c:f>
              <c:strCache>
                <c:ptCount val="8"/>
                <c:pt idx="0">
                  <c:v>Communicatie (Man)</c:v>
                </c:pt>
                <c:pt idx="1">
                  <c:v>Communicatie (Vrouw)</c:v>
                </c:pt>
                <c:pt idx="2">
                  <c:v>Infantilisatie (Man) </c:v>
                </c:pt>
                <c:pt idx="3">
                  <c:v>Infantilisatie (Vrouw) </c:v>
                </c:pt>
                <c:pt idx="4">
                  <c:v>(Fysiek) lastig vallen (Man) </c:v>
                </c:pt>
                <c:pt idx="5">
                  <c:v>(Fysiek) lastig vallen (Vrouw) </c:v>
                </c:pt>
                <c:pt idx="6">
                  <c:v>Dwang (Man)</c:v>
                </c:pt>
                <c:pt idx="7">
                  <c:v>Dwang (Vrouw) </c:v>
                </c:pt>
              </c:strCache>
            </c:strRef>
          </c:cat>
          <c:val>
            <c:numRef>
              <c:f>'Sheet3 (3)'!$D$4:$D$11</c:f>
              <c:numCache>
                <c:formatCode>0%</c:formatCode>
                <c:ptCount val="8"/>
                <c:pt idx="0">
                  <c:v>0.41639871382636656</c:v>
                </c:pt>
                <c:pt idx="1">
                  <c:v>0.31570996978851962</c:v>
                </c:pt>
                <c:pt idx="2">
                  <c:v>0.41518578352180935</c:v>
                </c:pt>
                <c:pt idx="3">
                  <c:v>0.31268882175226587</c:v>
                </c:pt>
                <c:pt idx="4">
                  <c:v>0.17713365539452497</c:v>
                </c:pt>
                <c:pt idx="5">
                  <c:v>0.12405446293494705</c:v>
                </c:pt>
                <c:pt idx="6">
                  <c:v>1.9386106623586429E-2</c:v>
                </c:pt>
                <c:pt idx="7">
                  <c:v>3.0257186081694403E-3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F2AC-4567-BD68-724C6B872DC8}"/>
            </c:ext>
          </c:extLst>
        </c:ser>
        <c:ser>
          <c:idx val="2"/>
          <c:order val="2"/>
          <c:tx>
            <c:strRef>
              <c:f>'Sheet3 (3)'!$E$3</c:f>
              <c:strCache>
                <c:ptCount val="1"/>
                <c:pt idx="0">
                  <c:v>Ja, en GO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F2AC-4567-BD68-724C6B872DC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F2AC-4567-BD68-724C6B872DC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F2AC-4567-BD68-724C6B872DC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F2AC-4567-BD68-724C6B872DC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F2AC-4567-BD68-724C6B872DC8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F2AC-4567-BD68-724C6B872DC8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F2AC-4567-BD68-724C6B872DC8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F2AC-4567-BD68-724C6B872DC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'Sheet3 (3)'!$A$4:$B$11</c15:sqref>
                  </c15:fullRef>
                  <c15:levelRef>
                    <c15:sqref>'Sheet3 (3)'!$A$4:$A$11</c15:sqref>
                  </c15:levelRef>
                </c:ext>
              </c:extLst>
              <c:f>'Sheet3 (3)'!$A$4:$A$11</c:f>
              <c:strCache>
                <c:ptCount val="8"/>
                <c:pt idx="0">
                  <c:v>Communicatie (Man)</c:v>
                </c:pt>
                <c:pt idx="1">
                  <c:v>Communicatie (Vrouw)</c:v>
                </c:pt>
                <c:pt idx="2">
                  <c:v>Infantilisatie (Man) </c:v>
                </c:pt>
                <c:pt idx="3">
                  <c:v>Infantilisatie (Vrouw) </c:v>
                </c:pt>
                <c:pt idx="4">
                  <c:v>(Fysiek) lastig vallen (Man) </c:v>
                </c:pt>
                <c:pt idx="5">
                  <c:v>(Fysiek) lastig vallen (Vrouw) </c:v>
                </c:pt>
                <c:pt idx="6">
                  <c:v>Dwang (Man)</c:v>
                </c:pt>
                <c:pt idx="7">
                  <c:v>Dwang (Vrouw) </c:v>
                </c:pt>
              </c:strCache>
            </c:strRef>
          </c:cat>
          <c:val>
            <c:numRef>
              <c:f>'Sheet3 (3)'!$E$4:$E$11</c:f>
              <c:numCache>
                <c:formatCode>0%</c:formatCode>
                <c:ptCount val="8"/>
                <c:pt idx="0">
                  <c:v>0.13504823151125403</c:v>
                </c:pt>
                <c:pt idx="1">
                  <c:v>0.43957703927492447</c:v>
                </c:pt>
                <c:pt idx="2">
                  <c:v>0.18739903069466882</c:v>
                </c:pt>
                <c:pt idx="3">
                  <c:v>0.50151057401812693</c:v>
                </c:pt>
                <c:pt idx="4">
                  <c:v>0.1819645732689211</c:v>
                </c:pt>
                <c:pt idx="5">
                  <c:v>0.48714069591527986</c:v>
                </c:pt>
                <c:pt idx="6">
                  <c:v>2.10016155088853E-2</c:v>
                </c:pt>
                <c:pt idx="7">
                  <c:v>0.14826021180030258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A-F2AC-4567-BD68-724C6B872D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0980584"/>
        <c:axId val="500975664"/>
      </c:barChart>
      <c:catAx>
        <c:axId val="500980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500975664"/>
        <c:crosses val="autoZero"/>
        <c:auto val="1"/>
        <c:lblAlgn val="ctr"/>
        <c:lblOffset val="100"/>
        <c:noMultiLvlLbl val="0"/>
      </c:catAx>
      <c:valAx>
        <c:axId val="500975664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500980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nl-BE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'Sheet3 (3)'!$C$3</c:f>
              <c:strCache>
                <c:ptCount val="1"/>
                <c:pt idx="0">
                  <c:v>Nee, nooit meegemaakt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9A0-4CAF-A7FF-631609FF157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9A0-4CAF-A7FF-631609FF1572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9A0-4CAF-A7FF-631609FF157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9A0-4CAF-A7FF-631609FF157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'Sheet3 (3)'!$A$4:$B$11</c:f>
              <c:strCache>
                <c:ptCount val="8"/>
                <c:pt idx="0">
                  <c:v>Communicatie (Man)</c:v>
                </c:pt>
                <c:pt idx="1">
                  <c:v>Communicatie (Vrouw)</c:v>
                </c:pt>
                <c:pt idx="2">
                  <c:v>Infantilisatie (Man) </c:v>
                </c:pt>
                <c:pt idx="3">
                  <c:v>Infantilisatie (Vrouw) </c:v>
                </c:pt>
                <c:pt idx="4">
                  <c:v>(Fysiek) lastig vallen (Man) </c:v>
                </c:pt>
                <c:pt idx="5">
                  <c:v>(Fysiek) lastig vallen (Vrouw) </c:v>
                </c:pt>
                <c:pt idx="6">
                  <c:v>Dwang (Man)</c:v>
                </c:pt>
                <c:pt idx="7">
                  <c:v>Dwang (Vrouw) </c:v>
                </c:pt>
              </c:strCache>
              <c:extLst/>
            </c:strRef>
          </c:cat>
          <c:val>
            <c:numRef>
              <c:f>'Sheet3 (3)'!$C$4:$C$11</c:f>
              <c:numCache>
                <c:formatCode>0%</c:formatCode>
                <c:ptCount val="8"/>
                <c:pt idx="0">
                  <c:v>0.53039832285115307</c:v>
                </c:pt>
                <c:pt idx="1">
                  <c:v>0.17914438502673796</c:v>
                </c:pt>
                <c:pt idx="2">
                  <c:v>0.49266247379454925</c:v>
                </c:pt>
                <c:pt idx="3">
                  <c:v>0.18181818181818182</c:v>
                </c:pt>
                <c:pt idx="4">
                  <c:v>0.75890985324947591</c:v>
                </c:pt>
                <c:pt idx="5">
                  <c:v>0.38770053475935828</c:v>
                </c:pt>
                <c:pt idx="6">
                  <c:v>0.96436058700209648</c:v>
                </c:pt>
                <c:pt idx="7">
                  <c:v>0.89757412398921832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9A0-4CAF-A7FF-631609FF1572}"/>
            </c:ext>
          </c:extLst>
        </c:ser>
        <c:ser>
          <c:idx val="1"/>
          <c:order val="1"/>
          <c:tx>
            <c:strRef>
              <c:f>'Sheet3 (3)'!$D$3</c:f>
              <c:strCache>
                <c:ptCount val="1"/>
                <c:pt idx="0">
                  <c:v>Ja, maar niet GO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19A0-4CAF-A7FF-631609FF157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19A0-4CAF-A7FF-631609FF157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19A0-4CAF-A7FF-631609FF157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19A0-4CAF-A7FF-631609FF1572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19A0-4CAF-A7FF-631609FF157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19A0-4CAF-A7FF-631609FF157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19A0-4CAF-A7FF-631609FF157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19A0-4CAF-A7FF-631609FF1572}"/>
              </c:ext>
            </c:extLst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19A0-4CAF-A7FF-631609FF1572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19A0-4CAF-A7FF-631609FF1572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19A0-4CAF-A7FF-631609FF1572}"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19A0-4CAF-A7FF-631609FF1572}"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19A0-4CAF-A7FF-631609FF1572}"/>
                </c:ext>
              </c:extLst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19A0-4CAF-A7FF-631609FF15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'Sheet3 (3)'!$A$4:$B$11</c:f>
              <c:strCache>
                <c:ptCount val="8"/>
                <c:pt idx="0">
                  <c:v>Communicatie (Man)</c:v>
                </c:pt>
                <c:pt idx="1">
                  <c:v>Communicatie (Vrouw)</c:v>
                </c:pt>
                <c:pt idx="2">
                  <c:v>Infantilisatie (Man) </c:v>
                </c:pt>
                <c:pt idx="3">
                  <c:v>Infantilisatie (Vrouw) </c:v>
                </c:pt>
                <c:pt idx="4">
                  <c:v>(Fysiek) lastig vallen (Man) </c:v>
                </c:pt>
                <c:pt idx="5">
                  <c:v>(Fysiek) lastig vallen (Vrouw) </c:v>
                </c:pt>
                <c:pt idx="6">
                  <c:v>Dwang (Man)</c:v>
                </c:pt>
                <c:pt idx="7">
                  <c:v>Dwang (Vrouw) </c:v>
                </c:pt>
              </c:strCache>
              <c:extLst/>
            </c:strRef>
          </c:cat>
          <c:val>
            <c:numRef>
              <c:f>'Sheet3 (3)'!$D$4:$D$11</c:f>
              <c:numCache>
                <c:formatCode>0%</c:formatCode>
                <c:ptCount val="8"/>
                <c:pt idx="0">
                  <c:v>0.34171907756813419</c:v>
                </c:pt>
                <c:pt idx="1">
                  <c:v>0.42780748663101603</c:v>
                </c:pt>
                <c:pt idx="2">
                  <c:v>0.37735849056603776</c:v>
                </c:pt>
                <c:pt idx="3">
                  <c:v>0.3235294117647059</c:v>
                </c:pt>
                <c:pt idx="4">
                  <c:v>0.12997903563941299</c:v>
                </c:pt>
                <c:pt idx="5">
                  <c:v>0.11229946524064172</c:v>
                </c:pt>
                <c:pt idx="6">
                  <c:v>1.0482180293501049E-2</c:v>
                </c:pt>
                <c:pt idx="7">
                  <c:v>2.6954177897574125E-3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19A0-4CAF-A7FF-631609FF1572}"/>
            </c:ext>
          </c:extLst>
        </c:ser>
        <c:ser>
          <c:idx val="2"/>
          <c:order val="2"/>
          <c:tx>
            <c:strRef>
              <c:f>'Sheet3 (3)'!$E$3</c:f>
              <c:strCache>
                <c:ptCount val="1"/>
                <c:pt idx="0">
                  <c:v>Ja, en GO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19A0-4CAF-A7FF-631609FF157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19A0-4CAF-A7FF-631609FF157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19A0-4CAF-A7FF-631609FF157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19A0-4CAF-A7FF-631609FF1572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19A0-4CAF-A7FF-631609FF157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19A0-4CAF-A7FF-631609FF157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19A0-4CAF-A7FF-631609FF157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19A0-4CAF-A7FF-631609FF157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'Sheet3 (3)'!$A$4:$B$11</c:f>
              <c:strCache>
                <c:ptCount val="8"/>
                <c:pt idx="0">
                  <c:v>Communicatie (Man)</c:v>
                </c:pt>
                <c:pt idx="1">
                  <c:v>Communicatie (Vrouw)</c:v>
                </c:pt>
                <c:pt idx="2">
                  <c:v>Infantilisatie (Man) </c:v>
                </c:pt>
                <c:pt idx="3">
                  <c:v>Infantilisatie (Vrouw) </c:v>
                </c:pt>
                <c:pt idx="4">
                  <c:v>(Fysiek) lastig vallen (Man) </c:v>
                </c:pt>
                <c:pt idx="5">
                  <c:v>(Fysiek) lastig vallen (Vrouw) </c:v>
                </c:pt>
                <c:pt idx="6">
                  <c:v>Dwang (Man)</c:v>
                </c:pt>
                <c:pt idx="7">
                  <c:v>Dwang (Vrouw) </c:v>
                </c:pt>
              </c:strCache>
              <c:extLst/>
            </c:strRef>
          </c:cat>
          <c:val>
            <c:numRef>
              <c:f>'Sheet3 (3)'!$E$4:$E$11</c:f>
              <c:numCache>
                <c:formatCode>0%</c:formatCode>
                <c:ptCount val="8"/>
                <c:pt idx="0">
                  <c:v>0.1278825995807128</c:v>
                </c:pt>
                <c:pt idx="1">
                  <c:v>0.39304812834224601</c:v>
                </c:pt>
                <c:pt idx="2">
                  <c:v>0.12997903563941299</c:v>
                </c:pt>
                <c:pt idx="3">
                  <c:v>0.49465240641711228</c:v>
                </c:pt>
                <c:pt idx="4">
                  <c:v>0.1111111111111111</c:v>
                </c:pt>
                <c:pt idx="5">
                  <c:v>0.5</c:v>
                </c:pt>
                <c:pt idx="6">
                  <c:v>2.5157232704402517E-2</c:v>
                </c:pt>
                <c:pt idx="7">
                  <c:v>9.9730458221024262E-2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A-19A0-4CAF-A7FF-631609FF15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0980584"/>
        <c:axId val="500975664"/>
      </c:barChart>
      <c:catAx>
        <c:axId val="500980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500975664"/>
        <c:crosses val="autoZero"/>
        <c:auto val="1"/>
        <c:lblAlgn val="ctr"/>
        <c:lblOffset val="100"/>
        <c:noMultiLvlLbl val="0"/>
      </c:catAx>
      <c:valAx>
        <c:axId val="500975664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500980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nl-B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Sheet20!$C$17</c:f>
              <c:strCache>
                <c:ptCount val="1"/>
                <c:pt idx="0">
                  <c:v>Communicatie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Sheet20!$D$15:$H$16</c:f>
              <c:multiLvlStrCache>
                <c:ptCount val="5"/>
                <c:lvl>
                  <c:pt idx="0">
                    <c:v>Man</c:v>
                  </c:pt>
                  <c:pt idx="1">
                    <c:v>Vrouw</c:v>
                  </c:pt>
                  <c:pt idx="3">
                    <c:v>Man</c:v>
                  </c:pt>
                  <c:pt idx="4">
                    <c:v>Vrouw</c:v>
                  </c:pt>
                </c:lvl>
                <c:lvl>
                  <c:pt idx="0">
                    <c:v>Cultuur</c:v>
                  </c:pt>
                  <c:pt idx="2">
                    <c:v>-</c:v>
                  </c:pt>
                  <c:pt idx="3">
                    <c:v>Media</c:v>
                  </c:pt>
                </c:lvl>
              </c:multiLvlStrCache>
            </c:multiLvlStrRef>
          </c:cat>
          <c:val>
            <c:numRef>
              <c:f>Sheet20!$D$17:$H$17</c:f>
              <c:numCache>
                <c:formatCode>0%</c:formatCode>
                <c:ptCount val="5"/>
                <c:pt idx="0">
                  <c:v>8.0385852090032156E-2</c:v>
                </c:pt>
                <c:pt idx="1">
                  <c:v>0.28851963746223563</c:v>
                </c:pt>
                <c:pt idx="3">
                  <c:v>6.2893081761006289E-2</c:v>
                </c:pt>
                <c:pt idx="4">
                  <c:v>0.26203208556149732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00-4F0E-A1F6-610093A8A52B}"/>
            </c:ext>
          </c:extLst>
        </c:ser>
        <c:ser>
          <c:idx val="1"/>
          <c:order val="1"/>
          <c:tx>
            <c:strRef>
              <c:f>Sheet20!$C$18</c:f>
              <c:strCache>
                <c:ptCount val="1"/>
                <c:pt idx="0">
                  <c:v>Infantilisatie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Sheet20!$D$15:$H$16</c:f>
              <c:multiLvlStrCache>
                <c:ptCount val="5"/>
                <c:lvl>
                  <c:pt idx="0">
                    <c:v>Man</c:v>
                  </c:pt>
                  <c:pt idx="1">
                    <c:v>Vrouw</c:v>
                  </c:pt>
                  <c:pt idx="3">
                    <c:v>Man</c:v>
                  </c:pt>
                  <c:pt idx="4">
                    <c:v>Vrouw</c:v>
                  </c:pt>
                </c:lvl>
                <c:lvl>
                  <c:pt idx="0">
                    <c:v>Cultuur</c:v>
                  </c:pt>
                  <c:pt idx="2">
                    <c:v>-</c:v>
                  </c:pt>
                  <c:pt idx="3">
                    <c:v>Media</c:v>
                  </c:pt>
                </c:lvl>
              </c:multiLvlStrCache>
            </c:multiLvlStrRef>
          </c:cat>
          <c:val>
            <c:numRef>
              <c:f>Sheet20!$D$18:$H$18</c:f>
              <c:numCache>
                <c:formatCode>0%</c:formatCode>
                <c:ptCount val="5"/>
                <c:pt idx="0">
                  <c:v>0.13085621970920841</c:v>
                </c:pt>
                <c:pt idx="1">
                  <c:v>0.38972809667673713</c:v>
                </c:pt>
                <c:pt idx="3">
                  <c:v>9.2243186582809222E-2</c:v>
                </c:pt>
                <c:pt idx="4">
                  <c:v>0.33155080213903743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00-4F0E-A1F6-610093A8A52B}"/>
            </c:ext>
          </c:extLst>
        </c:ser>
        <c:ser>
          <c:idx val="2"/>
          <c:order val="2"/>
          <c:tx>
            <c:strRef>
              <c:f>Sheet20!$C$19</c:f>
              <c:strCache>
                <c:ptCount val="1"/>
                <c:pt idx="0">
                  <c:v>Lastig vallen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Sheet20!$D$15:$H$16</c:f>
              <c:multiLvlStrCache>
                <c:ptCount val="5"/>
                <c:lvl>
                  <c:pt idx="0">
                    <c:v>Man</c:v>
                  </c:pt>
                  <c:pt idx="1">
                    <c:v>Vrouw</c:v>
                  </c:pt>
                  <c:pt idx="3">
                    <c:v>Man</c:v>
                  </c:pt>
                  <c:pt idx="4">
                    <c:v>Vrouw</c:v>
                  </c:pt>
                </c:lvl>
                <c:lvl>
                  <c:pt idx="0">
                    <c:v>Cultuur</c:v>
                  </c:pt>
                  <c:pt idx="2">
                    <c:v>-</c:v>
                  </c:pt>
                  <c:pt idx="3">
                    <c:v>Media</c:v>
                  </c:pt>
                </c:lvl>
              </c:multiLvlStrCache>
            </c:multiLvlStrRef>
          </c:cat>
          <c:val>
            <c:numRef>
              <c:f>Sheet20!$D$19:$H$19</c:f>
              <c:numCache>
                <c:formatCode>0%</c:formatCode>
                <c:ptCount val="5"/>
                <c:pt idx="0">
                  <c:v>8.3735909822866342E-2</c:v>
                </c:pt>
                <c:pt idx="1">
                  <c:v>0.24205748865355523</c:v>
                </c:pt>
                <c:pt idx="3">
                  <c:v>5.6722689075630252E-2</c:v>
                </c:pt>
                <c:pt idx="4">
                  <c:v>0.20375335120643431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00-4F0E-A1F6-610093A8A52B}"/>
            </c:ext>
          </c:extLst>
        </c:ser>
        <c:ser>
          <c:idx val="3"/>
          <c:order val="3"/>
          <c:tx>
            <c:strRef>
              <c:f>Sheet20!$C$20</c:f>
              <c:strCache>
                <c:ptCount val="1"/>
                <c:pt idx="0">
                  <c:v>Dwang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Sheet20!$D$15:$H$16</c:f>
              <c:multiLvlStrCache>
                <c:ptCount val="5"/>
                <c:lvl>
                  <c:pt idx="0">
                    <c:v>Man</c:v>
                  </c:pt>
                  <c:pt idx="1">
                    <c:v>Vrouw</c:v>
                  </c:pt>
                  <c:pt idx="3">
                    <c:v>Man</c:v>
                  </c:pt>
                  <c:pt idx="4">
                    <c:v>Vrouw</c:v>
                  </c:pt>
                </c:lvl>
                <c:lvl>
                  <c:pt idx="0">
                    <c:v>Cultuur</c:v>
                  </c:pt>
                  <c:pt idx="2">
                    <c:v>-</c:v>
                  </c:pt>
                  <c:pt idx="3">
                    <c:v>Media</c:v>
                  </c:pt>
                </c:lvl>
              </c:multiLvlStrCache>
            </c:multiLvlStrRef>
          </c:cat>
          <c:val>
            <c:numRef>
              <c:f>Sheet20!$D$20:$H$20</c:f>
              <c:numCache>
                <c:formatCode>0%</c:formatCode>
                <c:ptCount val="5"/>
                <c:pt idx="0">
                  <c:v>8.0775444264943458E-3</c:v>
                </c:pt>
                <c:pt idx="1">
                  <c:v>3.6308623298033284E-2</c:v>
                </c:pt>
                <c:pt idx="3">
                  <c:v>8.385744234800839E-3</c:v>
                </c:pt>
                <c:pt idx="4">
                  <c:v>2.9649595687331536E-2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B00-4F0E-A1F6-610093A8A5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8748840"/>
        <c:axId val="548754744"/>
      </c:barChart>
      <c:catAx>
        <c:axId val="548748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548754744"/>
        <c:crosses val="autoZero"/>
        <c:auto val="1"/>
        <c:lblAlgn val="ctr"/>
        <c:lblOffset val="100"/>
        <c:noMultiLvlLbl val="0"/>
      </c:catAx>
      <c:valAx>
        <c:axId val="548754744"/>
        <c:scaling>
          <c:orientation val="minMax"/>
          <c:max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548748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nl-B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Sheet22!$B$1</c:f>
              <c:strCache>
                <c:ptCount val="1"/>
                <c:pt idx="0">
                  <c:v>Communicatie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Sheet22!$A$2:$A$9</c:f>
              <c:strCache>
                <c:ptCount val="8"/>
                <c:pt idx="0">
                  <c:v>Radio (n=65)</c:v>
                </c:pt>
                <c:pt idx="1">
                  <c:v>Pers (n=298)</c:v>
                </c:pt>
                <c:pt idx="2">
                  <c:v>Televisie (n=377)</c:v>
                </c:pt>
                <c:pt idx="3">
                  <c:v>Muziek (n=401)</c:v>
                </c:pt>
                <c:pt idx="4">
                  <c:v>Theater (n=471)</c:v>
                </c:pt>
                <c:pt idx="5">
                  <c:v>Dans (n=163)</c:v>
                </c:pt>
                <c:pt idx="6">
                  <c:v>Film (n=77)</c:v>
                </c:pt>
                <c:pt idx="7">
                  <c:v>Beeldende Kunst (n=144)</c:v>
                </c:pt>
              </c:strCache>
            </c:strRef>
          </c:cat>
          <c:val>
            <c:numRef>
              <c:f>Sheet22!$B$2:$B$9</c:f>
              <c:numCache>
                <c:formatCode>0%</c:formatCode>
                <c:ptCount val="8"/>
                <c:pt idx="0">
                  <c:v>0.18461538461538463</c:v>
                </c:pt>
                <c:pt idx="1">
                  <c:v>0.12080536912751678</c:v>
                </c:pt>
                <c:pt idx="2">
                  <c:v>0.15119363395225463</c:v>
                </c:pt>
                <c:pt idx="3">
                  <c:v>0.17955112219451372</c:v>
                </c:pt>
                <c:pt idx="4">
                  <c:v>0.17409766454352441</c:v>
                </c:pt>
                <c:pt idx="5">
                  <c:v>0.24539877300613497</c:v>
                </c:pt>
                <c:pt idx="6">
                  <c:v>0.23376623376623376</c:v>
                </c:pt>
                <c:pt idx="7">
                  <c:v>0.2013888888888889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48-4507-B310-C9ABDC3EF877}"/>
            </c:ext>
          </c:extLst>
        </c:ser>
        <c:ser>
          <c:idx val="1"/>
          <c:order val="1"/>
          <c:tx>
            <c:strRef>
              <c:f>Sheet22!$C$1</c:f>
              <c:strCache>
                <c:ptCount val="1"/>
                <c:pt idx="0">
                  <c:v>Infantilisatie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Sheet22!$A$2:$A$9</c:f>
              <c:strCache>
                <c:ptCount val="8"/>
                <c:pt idx="0">
                  <c:v>Radio (n=65)</c:v>
                </c:pt>
                <c:pt idx="1">
                  <c:v>Pers (n=298)</c:v>
                </c:pt>
                <c:pt idx="2">
                  <c:v>Televisie (n=377)</c:v>
                </c:pt>
                <c:pt idx="3">
                  <c:v>Muziek (n=401)</c:v>
                </c:pt>
                <c:pt idx="4">
                  <c:v>Theater (n=471)</c:v>
                </c:pt>
                <c:pt idx="5">
                  <c:v>Dans (n=163)</c:v>
                </c:pt>
                <c:pt idx="6">
                  <c:v>Film (n=77)</c:v>
                </c:pt>
                <c:pt idx="7">
                  <c:v>Beeldende Kunst (n=144)</c:v>
                </c:pt>
              </c:strCache>
            </c:strRef>
          </c:cat>
          <c:val>
            <c:numRef>
              <c:f>Sheet22!$C$2:$C$9</c:f>
              <c:numCache>
                <c:formatCode>0%</c:formatCode>
                <c:ptCount val="8"/>
                <c:pt idx="0">
                  <c:v>0.16923076923076924</c:v>
                </c:pt>
                <c:pt idx="1">
                  <c:v>0.15771812080536912</c:v>
                </c:pt>
                <c:pt idx="2">
                  <c:v>0.20424403183023873</c:v>
                </c:pt>
                <c:pt idx="3">
                  <c:v>0.24438902743142144</c:v>
                </c:pt>
                <c:pt idx="4">
                  <c:v>0.22978723404255319</c:v>
                </c:pt>
                <c:pt idx="5">
                  <c:v>0.39506172839506171</c:v>
                </c:pt>
                <c:pt idx="6">
                  <c:v>0.31168831168831168</c:v>
                </c:pt>
                <c:pt idx="7">
                  <c:v>0.2937062937062937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48-4507-B310-C9ABDC3EF877}"/>
            </c:ext>
          </c:extLst>
        </c:ser>
        <c:ser>
          <c:idx val="2"/>
          <c:order val="2"/>
          <c:tx>
            <c:strRef>
              <c:f>Sheet22!$D$1</c:f>
              <c:strCache>
                <c:ptCount val="1"/>
                <c:pt idx="0">
                  <c:v>Lastig vallen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Sheet22!$A$2:$A$9</c:f>
              <c:strCache>
                <c:ptCount val="8"/>
                <c:pt idx="0">
                  <c:v>Radio (n=65)</c:v>
                </c:pt>
                <c:pt idx="1">
                  <c:v>Pers (n=298)</c:v>
                </c:pt>
                <c:pt idx="2">
                  <c:v>Televisie (n=377)</c:v>
                </c:pt>
                <c:pt idx="3">
                  <c:v>Muziek (n=401)</c:v>
                </c:pt>
                <c:pt idx="4">
                  <c:v>Theater (n=471)</c:v>
                </c:pt>
                <c:pt idx="5">
                  <c:v>Dans (n=163)</c:v>
                </c:pt>
                <c:pt idx="6">
                  <c:v>Film (n=77)</c:v>
                </c:pt>
                <c:pt idx="7">
                  <c:v>Beeldende Kunst (n=144)</c:v>
                </c:pt>
              </c:strCache>
            </c:strRef>
          </c:cat>
          <c:val>
            <c:numRef>
              <c:f>Sheet22!$D$2:$D$9</c:f>
              <c:numCache>
                <c:formatCode>0%</c:formatCode>
                <c:ptCount val="8"/>
                <c:pt idx="0">
                  <c:v>6.1538461538461542E-2</c:v>
                </c:pt>
                <c:pt idx="1">
                  <c:v>9.4276094276094277E-2</c:v>
                </c:pt>
                <c:pt idx="2">
                  <c:v>0.1276595744680851</c:v>
                </c:pt>
                <c:pt idx="3">
                  <c:v>0.1575</c:v>
                </c:pt>
                <c:pt idx="4">
                  <c:v>0.1702127659574468</c:v>
                </c:pt>
                <c:pt idx="5">
                  <c:v>0.13496932515337423</c:v>
                </c:pt>
                <c:pt idx="6">
                  <c:v>0.20779220779220781</c:v>
                </c:pt>
                <c:pt idx="7">
                  <c:v>0.21527777777777779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48-4507-B310-C9ABDC3EF877}"/>
            </c:ext>
          </c:extLst>
        </c:ser>
        <c:ser>
          <c:idx val="3"/>
          <c:order val="3"/>
          <c:tx>
            <c:strRef>
              <c:f>Sheet22!$E$1</c:f>
              <c:strCache>
                <c:ptCount val="1"/>
                <c:pt idx="0">
                  <c:v>Dwang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Sheet22!$A$2:$A$9</c:f>
              <c:strCache>
                <c:ptCount val="8"/>
                <c:pt idx="0">
                  <c:v>Radio (n=65)</c:v>
                </c:pt>
                <c:pt idx="1">
                  <c:v>Pers (n=298)</c:v>
                </c:pt>
                <c:pt idx="2">
                  <c:v>Televisie (n=377)</c:v>
                </c:pt>
                <c:pt idx="3">
                  <c:v>Muziek (n=401)</c:v>
                </c:pt>
                <c:pt idx="4">
                  <c:v>Theater (n=471)</c:v>
                </c:pt>
                <c:pt idx="5">
                  <c:v>Dans (n=163)</c:v>
                </c:pt>
                <c:pt idx="6">
                  <c:v>Film (n=77)</c:v>
                </c:pt>
                <c:pt idx="7">
                  <c:v>Beeldende Kunst (n=144)</c:v>
                </c:pt>
              </c:strCache>
            </c:strRef>
          </c:cat>
          <c:val>
            <c:numRef>
              <c:f>Sheet22!$E$2:$E$9</c:f>
              <c:numCache>
                <c:formatCode>0%</c:formatCode>
                <c:ptCount val="8"/>
                <c:pt idx="0">
                  <c:v>1.5384615384615385E-2</c:v>
                </c:pt>
                <c:pt idx="1">
                  <c:v>3.3783783783783786E-3</c:v>
                </c:pt>
                <c:pt idx="2">
                  <c:v>1.8617021276595744E-2</c:v>
                </c:pt>
                <c:pt idx="3">
                  <c:v>1.2531328320802004E-2</c:v>
                </c:pt>
                <c:pt idx="4">
                  <c:v>2.7718550106609809E-2</c:v>
                </c:pt>
                <c:pt idx="5">
                  <c:v>2.4539877300613498E-2</c:v>
                </c:pt>
                <c:pt idx="6">
                  <c:v>6.4935064935064929E-2</c:v>
                </c:pt>
                <c:pt idx="7">
                  <c:v>4.1666666666666664E-2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248-4507-B310-C9ABDC3EF8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51864056"/>
        <c:axId val="451865040"/>
      </c:barChart>
      <c:catAx>
        <c:axId val="451864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451865040"/>
        <c:crosses val="autoZero"/>
        <c:auto val="1"/>
        <c:lblAlgn val="ctr"/>
        <c:lblOffset val="100"/>
        <c:noMultiLvlLbl val="0"/>
      </c:catAx>
      <c:valAx>
        <c:axId val="451865040"/>
        <c:scaling>
          <c:orientation val="minMax"/>
          <c:max val="0.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451864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nl-BE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Sheet3!$I$16</c:f>
              <c:strCache>
                <c:ptCount val="1"/>
                <c:pt idx="0">
                  <c:v>Tijdens opleiding of stage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C1F-4E0F-A4EB-355DED759BD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C1F-4E0F-A4EB-355DED759BD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Sheet3!$H$17:$H$20</c:f>
              <c:strCache>
                <c:ptCount val="4"/>
                <c:pt idx="0">
                  <c:v>Man: Cultuur</c:v>
                </c:pt>
                <c:pt idx="1">
                  <c:v>Vrouw: Cultuur</c:v>
                </c:pt>
                <c:pt idx="2">
                  <c:v>Man: Media</c:v>
                </c:pt>
                <c:pt idx="3">
                  <c:v>Vrouw: Media </c:v>
                </c:pt>
              </c:strCache>
            </c:strRef>
          </c:cat>
          <c:val>
            <c:numRef>
              <c:f>Sheet3!$I$17:$I$20</c:f>
              <c:numCache>
                <c:formatCode>0%</c:formatCode>
                <c:ptCount val="4"/>
                <c:pt idx="0">
                  <c:v>0.31034482758620691</c:v>
                </c:pt>
                <c:pt idx="1">
                  <c:v>0.568075117370892</c:v>
                </c:pt>
                <c:pt idx="2">
                  <c:v>0.20600858369098712</c:v>
                </c:pt>
                <c:pt idx="3">
                  <c:v>0.47619047619047616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C1F-4E0F-A4EB-355DED759BD1}"/>
            </c:ext>
          </c:extLst>
        </c:ser>
        <c:ser>
          <c:idx val="1"/>
          <c:order val="1"/>
          <c:tx>
            <c:strRef>
              <c:f>Sheet3!$J$16</c:f>
              <c:strCache>
                <c:ptCount val="1"/>
                <c:pt idx="0">
                  <c:v>Eerste 5 jaar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CC1F-4E0F-A4EB-355DED759BD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CC1F-4E0F-A4EB-355DED759BD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Sheet3!$H$17:$H$20</c:f>
              <c:strCache>
                <c:ptCount val="4"/>
                <c:pt idx="0">
                  <c:v>Man: Cultuur</c:v>
                </c:pt>
                <c:pt idx="1">
                  <c:v>Vrouw: Cultuur</c:v>
                </c:pt>
                <c:pt idx="2">
                  <c:v>Man: Media</c:v>
                </c:pt>
                <c:pt idx="3">
                  <c:v>Vrouw: Media </c:v>
                </c:pt>
              </c:strCache>
            </c:strRef>
          </c:cat>
          <c:val>
            <c:numRef>
              <c:f>Sheet3!$J$17:$J$20</c:f>
              <c:numCache>
                <c:formatCode>0%</c:formatCode>
                <c:ptCount val="4"/>
                <c:pt idx="0">
                  <c:v>0.4290375203915171</c:v>
                </c:pt>
                <c:pt idx="1">
                  <c:v>0.70364741641337381</c:v>
                </c:pt>
                <c:pt idx="2">
                  <c:v>0.39278131634819535</c:v>
                </c:pt>
                <c:pt idx="3">
                  <c:v>0.74193548387096775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C1F-4E0F-A4EB-355DED759BD1}"/>
            </c:ext>
          </c:extLst>
        </c:ser>
        <c:ser>
          <c:idx val="2"/>
          <c:order val="2"/>
          <c:tx>
            <c:strRef>
              <c:f>Sheet3!$K$16</c:f>
              <c:strCache>
                <c:ptCount val="1"/>
                <c:pt idx="0">
                  <c:v>Na 5 jaar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C1F-4E0F-A4EB-355DED759BD1}"/>
              </c:ext>
            </c:extLst>
          </c:dPt>
          <c:dPt>
            <c:idx val="1"/>
            <c:invertIfNegative val="0"/>
            <c:bubble3D val="0"/>
            <c:spPr>
              <a:solidFill>
                <a:sysClr val="window" lastClr="FFFFFF">
                  <a:lumMod val="50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C1F-4E0F-A4EB-355DED759BD1}"/>
              </c:ext>
            </c:extLst>
          </c:dPt>
          <c:dPt>
            <c:idx val="2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C1F-4E0F-A4EB-355DED759BD1}"/>
              </c:ext>
            </c:extLst>
          </c:dPt>
          <c:dPt>
            <c:idx val="3"/>
            <c:invertIfNegative val="0"/>
            <c:bubble3D val="0"/>
            <c:spPr>
              <a:solidFill>
                <a:sysClr val="window" lastClr="FFFFFF">
                  <a:lumMod val="50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C1F-4E0F-A4EB-355DED759BD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Sheet3!$H$17:$H$20</c:f>
              <c:strCache>
                <c:ptCount val="4"/>
                <c:pt idx="0">
                  <c:v>Man: Cultuur</c:v>
                </c:pt>
                <c:pt idx="1">
                  <c:v>Vrouw: Cultuur</c:v>
                </c:pt>
                <c:pt idx="2">
                  <c:v>Man: Media</c:v>
                </c:pt>
                <c:pt idx="3">
                  <c:v>Vrouw: Media </c:v>
                </c:pt>
              </c:strCache>
            </c:strRef>
          </c:cat>
          <c:val>
            <c:numRef>
              <c:f>Sheet3!$K$17:$K$20</c:f>
              <c:numCache>
                <c:formatCode>0%</c:formatCode>
                <c:ptCount val="4"/>
                <c:pt idx="0">
                  <c:v>0.48330404217926187</c:v>
                </c:pt>
                <c:pt idx="1">
                  <c:v>0.70149253731343286</c:v>
                </c:pt>
                <c:pt idx="2">
                  <c:v>0.47945205479452052</c:v>
                </c:pt>
                <c:pt idx="3">
                  <c:v>0.70568561872909696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CC1F-4E0F-A4EB-355DED759B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2509960"/>
        <c:axId val="552509632"/>
      </c:barChart>
      <c:catAx>
        <c:axId val="552509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552509632"/>
        <c:crosses val="autoZero"/>
        <c:auto val="1"/>
        <c:lblAlgn val="ctr"/>
        <c:lblOffset val="100"/>
        <c:noMultiLvlLbl val="0"/>
      </c:catAx>
      <c:valAx>
        <c:axId val="55250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552509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nl-BE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'Q36'!$B$129</c:f>
              <c:strCache>
                <c:ptCount val="1"/>
                <c:pt idx="0">
                  <c:v>infantilisatie
(1) (n=173)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'Q36'!$A$130:$A$133</c:f>
              <c:strCache>
                <c:ptCount val="4"/>
                <c:pt idx="0">
                  <c:v>ik ondervond er persoonlijk weinig hinder van*</c:v>
                </c:pt>
                <c:pt idx="1">
                  <c:v>Ik vond het niet de moeite waard om er iets aan te doen*</c:v>
                </c:pt>
                <c:pt idx="2">
                  <c:v>Ik heb niets gedaan</c:v>
                </c:pt>
                <c:pt idx="3">
                  <c:v>Ik duldde dit gedrag</c:v>
                </c:pt>
              </c:strCache>
            </c:strRef>
          </c:cat>
          <c:val>
            <c:numRef>
              <c:f>'Q36'!$B$130:$B$133</c:f>
              <c:numCache>
                <c:formatCode>0.0%</c:formatCode>
                <c:ptCount val="4"/>
                <c:pt idx="0">
                  <c:v>0.32</c:v>
                </c:pt>
                <c:pt idx="1">
                  <c:v>0.215</c:v>
                </c:pt>
                <c:pt idx="2">
                  <c:v>8.6999999999999994E-2</c:v>
                </c:pt>
                <c:pt idx="3">
                  <c:v>0.151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67-4FD8-A282-A60BBC5C831E}"/>
            </c:ext>
          </c:extLst>
        </c:ser>
        <c:ser>
          <c:idx val="1"/>
          <c:order val="1"/>
          <c:tx>
            <c:strRef>
              <c:f>'Q36'!$C$129</c:f>
              <c:strCache>
                <c:ptCount val="1"/>
                <c:pt idx="0">
                  <c:v>communicatie (2)
(+ evt. 1) (n=154)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'Q36'!$A$130:$A$133</c:f>
              <c:strCache>
                <c:ptCount val="4"/>
                <c:pt idx="0">
                  <c:v>ik ondervond er persoonlijk weinig hinder van*</c:v>
                </c:pt>
                <c:pt idx="1">
                  <c:v>Ik vond het niet de moeite waard om er iets aan te doen*</c:v>
                </c:pt>
                <c:pt idx="2">
                  <c:v>Ik heb niets gedaan</c:v>
                </c:pt>
                <c:pt idx="3">
                  <c:v>Ik duldde dit gedrag</c:v>
                </c:pt>
              </c:strCache>
            </c:strRef>
          </c:cat>
          <c:val>
            <c:numRef>
              <c:f>'Q36'!$C$130:$C$133</c:f>
              <c:numCache>
                <c:formatCode>0.0%</c:formatCode>
                <c:ptCount val="4"/>
                <c:pt idx="0">
                  <c:v>0.307</c:v>
                </c:pt>
                <c:pt idx="1">
                  <c:v>0.19</c:v>
                </c:pt>
                <c:pt idx="2">
                  <c:v>0.111</c:v>
                </c:pt>
                <c:pt idx="3">
                  <c:v>0.157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67-4FD8-A282-A60BBC5C831E}"/>
            </c:ext>
          </c:extLst>
        </c:ser>
        <c:ser>
          <c:idx val="2"/>
          <c:order val="2"/>
          <c:tx>
            <c:strRef>
              <c:f>'Q36'!$D$129</c:f>
              <c:strCache>
                <c:ptCount val="1"/>
                <c:pt idx="0">
                  <c:v>(fysiek) lastig vallen (3)
(+ evt. 1,2) (n=530)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'Q36'!$A$130:$A$133</c:f>
              <c:strCache>
                <c:ptCount val="4"/>
                <c:pt idx="0">
                  <c:v>ik ondervond er persoonlijk weinig hinder van*</c:v>
                </c:pt>
                <c:pt idx="1">
                  <c:v>Ik vond het niet de moeite waard om er iets aan te doen*</c:v>
                </c:pt>
                <c:pt idx="2">
                  <c:v>Ik heb niets gedaan</c:v>
                </c:pt>
                <c:pt idx="3">
                  <c:v>Ik duldde dit gedrag</c:v>
                </c:pt>
              </c:strCache>
            </c:strRef>
          </c:cat>
          <c:val>
            <c:numRef>
              <c:f>'Q36'!$D$130:$D$133</c:f>
              <c:numCache>
                <c:formatCode>0.0%</c:formatCode>
                <c:ptCount val="4"/>
                <c:pt idx="0">
                  <c:v>0.19</c:v>
                </c:pt>
                <c:pt idx="1">
                  <c:v>0.17100000000000001</c:v>
                </c:pt>
                <c:pt idx="2">
                  <c:v>9.9000000000000005E-2</c:v>
                </c:pt>
                <c:pt idx="3">
                  <c:v>0.17699999999999999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67-4FD8-A282-A60BBC5C831E}"/>
            </c:ext>
          </c:extLst>
        </c:ser>
        <c:ser>
          <c:idx val="3"/>
          <c:order val="3"/>
          <c:tx>
            <c:strRef>
              <c:f>'Q36'!$E$129</c:f>
              <c:strCache>
                <c:ptCount val="1"/>
                <c:pt idx="0">
                  <c:v>Dwang (4)
(+ evt. 1,2,3) (n=163)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'Q36'!$A$130:$A$133</c:f>
              <c:strCache>
                <c:ptCount val="4"/>
                <c:pt idx="0">
                  <c:v>ik ondervond er persoonlijk weinig hinder van*</c:v>
                </c:pt>
                <c:pt idx="1">
                  <c:v>Ik vond het niet de moeite waard om er iets aan te doen*</c:v>
                </c:pt>
                <c:pt idx="2">
                  <c:v>Ik heb niets gedaan</c:v>
                </c:pt>
                <c:pt idx="3">
                  <c:v>Ik duldde dit gedrag</c:v>
                </c:pt>
              </c:strCache>
            </c:strRef>
          </c:cat>
          <c:val>
            <c:numRef>
              <c:f>'Q36'!$E$130:$E$133</c:f>
              <c:numCache>
                <c:formatCode>0.0%</c:formatCode>
                <c:ptCount val="4"/>
                <c:pt idx="0">
                  <c:v>7.3999999999999996E-2</c:v>
                </c:pt>
                <c:pt idx="1">
                  <c:v>5.6000000000000001E-2</c:v>
                </c:pt>
                <c:pt idx="2">
                  <c:v>9.2999999999999999E-2</c:v>
                </c:pt>
                <c:pt idx="3">
                  <c:v>0.19800000000000001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967-4FD8-A282-A60BBC5C831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424264144"/>
        <c:axId val="424264800"/>
      </c:barChart>
      <c:catAx>
        <c:axId val="4242641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424264800"/>
        <c:crosses val="autoZero"/>
        <c:auto val="1"/>
        <c:lblAlgn val="ctr"/>
        <c:lblOffset val="100"/>
        <c:noMultiLvlLbl val="0"/>
      </c:catAx>
      <c:valAx>
        <c:axId val="424264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424264144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nl-B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2"/>
          <c:order val="0"/>
          <c:tx>
            <c:strRef>
              <c:f>'Q36'!$D$135</c:f>
              <c:strCache>
                <c:ptCount val="1"/>
                <c:pt idx="0">
                  <c:v>(fysiek) lastig vallen (n=530)
(+ evt. 1,2)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'Q36'!$A$136:$A$145</c:f>
              <c:strCache>
                <c:ptCount val="10"/>
                <c:pt idx="0">
                  <c:v>Zoeken van professionele steun, hulp van bevoegde instanties</c:v>
                </c:pt>
                <c:pt idx="1">
                  <c:v>Ik heb iemand gecontacteerd of erover gepraat met iemand uit mijn directe werkomgeving*</c:v>
                </c:pt>
                <c:pt idx="2">
                  <c:v>Sociale coping</c:v>
                </c:pt>
                <c:pt idx="3">
                  <c:v>Ik sprak erover met collega's of persoonlijke contacten binnen de sector</c:v>
                </c:pt>
                <c:pt idx="4">
                  <c:v>Ik sprak erover met persoonlijke contacten buiten de sector*</c:v>
                </c:pt>
                <c:pt idx="5">
                  <c:v>Confrontatie</c:v>
                </c:pt>
                <c:pt idx="6">
                  <c:v>Ik vertelde de persoon/personen dat ik het niet fijn vond wat hij/zij deed of deden*</c:v>
                </c:pt>
                <c:pt idx="7">
                  <c:v>Vermijdingsgedrag</c:v>
                </c:pt>
                <c:pt idx="8">
                  <c:v>Ik vermeed de dader(s)/persoon of personen die dit gedrag stelden*</c:v>
                </c:pt>
                <c:pt idx="9">
                  <c:v>Ik verzon een excuus zodat hij/zij me gerust zou(den) laten*</c:v>
                </c:pt>
              </c:strCache>
            </c:strRef>
          </c:cat>
          <c:val>
            <c:numRef>
              <c:f>'Q36'!$D$136:$D$145</c:f>
              <c:numCache>
                <c:formatCode>0.0%</c:formatCode>
                <c:ptCount val="10"/>
                <c:pt idx="1">
                  <c:v>7.0000000000000007E-2</c:v>
                </c:pt>
                <c:pt idx="3">
                  <c:v>0.46700000000000003</c:v>
                </c:pt>
                <c:pt idx="4">
                  <c:v>0.379</c:v>
                </c:pt>
                <c:pt idx="6">
                  <c:v>0.307</c:v>
                </c:pt>
                <c:pt idx="8">
                  <c:v>0.39400000000000002</c:v>
                </c:pt>
                <c:pt idx="9">
                  <c:v>0.11600000000000001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4E-4C42-BD46-64E95DCEF3C0}"/>
            </c:ext>
          </c:extLst>
        </c:ser>
        <c:ser>
          <c:idx val="3"/>
          <c:order val="1"/>
          <c:tx>
            <c:strRef>
              <c:f>'Q36'!$E$135</c:f>
              <c:strCache>
                <c:ptCount val="1"/>
                <c:pt idx="0">
                  <c:v>Dwang (n=163)
(+ evt. 1,2,3)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'Q36'!$A$136:$A$145</c:f>
              <c:strCache>
                <c:ptCount val="10"/>
                <c:pt idx="0">
                  <c:v>Zoeken van professionele steun, hulp van bevoegde instanties</c:v>
                </c:pt>
                <c:pt idx="1">
                  <c:v>Ik heb iemand gecontacteerd of erover gepraat met iemand uit mijn directe werkomgeving*</c:v>
                </c:pt>
                <c:pt idx="2">
                  <c:v>Sociale coping</c:v>
                </c:pt>
                <c:pt idx="3">
                  <c:v>Ik sprak erover met collega's of persoonlijke contacten binnen de sector</c:v>
                </c:pt>
                <c:pt idx="4">
                  <c:v>Ik sprak erover met persoonlijke contacten buiten de sector*</c:v>
                </c:pt>
                <c:pt idx="5">
                  <c:v>Confrontatie</c:v>
                </c:pt>
                <c:pt idx="6">
                  <c:v>Ik vertelde de persoon/personen dat ik het niet fijn vond wat hij/zij deed of deden*</c:v>
                </c:pt>
                <c:pt idx="7">
                  <c:v>Vermijdingsgedrag</c:v>
                </c:pt>
                <c:pt idx="8">
                  <c:v>Ik vermeed de dader(s)/persoon of personen die dit gedrag stelden*</c:v>
                </c:pt>
                <c:pt idx="9">
                  <c:v>Ik verzon een excuus zodat hij/zij me gerust zou(den) laten*</c:v>
                </c:pt>
              </c:strCache>
            </c:strRef>
          </c:cat>
          <c:val>
            <c:numRef>
              <c:f>'Q36'!$E$136:$E$145</c:f>
              <c:numCache>
                <c:formatCode>0.0%</c:formatCode>
                <c:ptCount val="10"/>
                <c:pt idx="1">
                  <c:v>0.16700000000000001</c:v>
                </c:pt>
                <c:pt idx="3">
                  <c:v>0.51900000000000002</c:v>
                </c:pt>
                <c:pt idx="4">
                  <c:v>0.432</c:v>
                </c:pt>
                <c:pt idx="6">
                  <c:v>0.34599999999999997</c:v>
                </c:pt>
                <c:pt idx="8">
                  <c:v>0.44400000000000001</c:v>
                </c:pt>
                <c:pt idx="9">
                  <c:v>0.247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B4E-4C42-BD46-64E95DCEF3C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416563248"/>
        <c:axId val="416562592"/>
      </c:barChart>
      <c:catAx>
        <c:axId val="4165632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416562592"/>
        <c:crosses val="autoZero"/>
        <c:auto val="1"/>
        <c:lblAlgn val="ctr"/>
        <c:lblOffset val="100"/>
        <c:noMultiLvlLbl val="0"/>
      </c:catAx>
      <c:valAx>
        <c:axId val="4165625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416563248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'Q39'!$B$2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'Q39'!$A$3:$A$11</c:f>
              <c:strCache>
                <c:ptCount val="9"/>
                <c:pt idx="0">
                  <c:v>Leidinggevende of een verantwoordelijke binnen de organisatie</c:v>
                </c:pt>
                <c:pt idx="1">
                  <c:v>Vertrouwenspersoon binnen de organisatie </c:v>
                </c:pt>
                <c:pt idx="2">
                  <c:v>Externe persoon of organisatie</c:v>
                </c:pt>
                <c:pt idx="3">
                  <c:v>Vakbondsverantwoordelijke</c:v>
                </c:pt>
                <c:pt idx="4">
                  <c:v>Ik heb een formele aanklacht ingediend bij de politie of arbeidsinspectie</c:v>
                </c:pt>
                <c:pt idx="5">
                  <c:v>Preventie-adviseur psycho-sociale risico's</c:v>
                </c:pt>
                <c:pt idx="6">
                  <c:v>Persoon van het SBK/interimkantoor </c:v>
                </c:pt>
                <c:pt idx="7">
                  <c:v>Meldpunt of instelling voor psychologische ondersteuning of advies </c:v>
                </c:pt>
                <c:pt idx="8">
                  <c:v>Andere</c:v>
                </c:pt>
              </c:strCache>
            </c:strRef>
          </c:cat>
          <c:val>
            <c:numRef>
              <c:f>'Q39'!$B$3:$B$11</c:f>
              <c:numCache>
                <c:formatCode>General</c:formatCode>
                <c:ptCount val="9"/>
                <c:pt idx="0">
                  <c:v>61.9</c:v>
                </c:pt>
                <c:pt idx="1">
                  <c:v>34.5</c:v>
                </c:pt>
                <c:pt idx="2">
                  <c:v>28.6</c:v>
                </c:pt>
                <c:pt idx="3">
                  <c:v>19</c:v>
                </c:pt>
                <c:pt idx="4">
                  <c:v>13.1</c:v>
                </c:pt>
                <c:pt idx="5">
                  <c:v>10.7</c:v>
                </c:pt>
                <c:pt idx="6">
                  <c:v>2.4</c:v>
                </c:pt>
                <c:pt idx="7">
                  <c:v>1.2</c:v>
                </c:pt>
                <c:pt idx="8">
                  <c:v>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9B-40CA-B34A-935CE44916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95177448"/>
        <c:axId val="595181712"/>
      </c:barChart>
      <c:catAx>
        <c:axId val="5951774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595181712"/>
        <c:crosses val="autoZero"/>
        <c:auto val="1"/>
        <c:lblAlgn val="ctr"/>
        <c:lblOffset val="100"/>
        <c:noMultiLvlLbl val="0"/>
      </c:catAx>
      <c:valAx>
        <c:axId val="5951817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595177448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nl-B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0.30314</cdr:x>
      <cdr:y>0.6036</cdr:y>
    </cdr:from>
    <cdr:to>
      <cdr:x>0.43888</cdr:x>
      <cdr:y>0.6036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3308169" y="3028623"/>
          <a:ext cx="1481328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accent5">
              <a:lumMod val="50000"/>
            </a:schemeClr>
          </a:solidFill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006A29-55E8-48FF-B657-D81E42A4960E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72F91-AF34-4EDD-9C96-972F3BEAA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392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72F91-AF34-4EDD-9C96-972F3BEAA6B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4537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noProof="0" dirty="0" smtClean="0"/>
              <a:t>(Fysiek</a:t>
            </a:r>
            <a:r>
              <a:rPr lang="nl-BE" baseline="0" noProof="0" dirty="0" smtClean="0"/>
              <a:t>) lastig vallen en seksuele contacten onder dwang komen vaker voor in de beeldende </a:t>
            </a:r>
            <a:r>
              <a:rPr lang="nl-BE" b="1" baseline="0" noProof="0" dirty="0" smtClean="0"/>
              <a:t>kunsten en de film industrie. </a:t>
            </a:r>
          </a:p>
          <a:p>
            <a:endParaRPr lang="nl-BE" baseline="0" noProof="0" dirty="0" smtClean="0"/>
          </a:p>
          <a:p>
            <a:r>
              <a:rPr lang="nl-BE" baseline="0" noProof="0" dirty="0" smtClean="0"/>
              <a:t>(Grensoverschrijdende) infantilisatie en communicatie komt vaker voor bij </a:t>
            </a:r>
            <a:r>
              <a:rPr lang="nl-BE" b="1" baseline="0" noProof="0" dirty="0" smtClean="0"/>
              <a:t>dans</a:t>
            </a:r>
          </a:p>
          <a:p>
            <a:endParaRPr lang="nl-BE" baseline="0" noProof="0" dirty="0" smtClean="0"/>
          </a:p>
          <a:p>
            <a:r>
              <a:rPr lang="nl-BE" b="1" baseline="0" noProof="0" dirty="0" smtClean="0"/>
              <a:t>Theater en muziek </a:t>
            </a:r>
            <a:r>
              <a:rPr lang="nl-BE" baseline="0" noProof="0" dirty="0" smtClean="0"/>
              <a:t>zitten rond het gemiddelde</a:t>
            </a:r>
          </a:p>
          <a:p>
            <a:endParaRPr lang="nl-BE" baseline="0" noProof="0" dirty="0" smtClean="0"/>
          </a:p>
          <a:p>
            <a:r>
              <a:rPr lang="nl-BE" baseline="0" noProof="0" dirty="0" smtClean="0"/>
              <a:t>Grensoverschrijdend gedrag (in het laatste jaar) komt wat minder vaak voor bij </a:t>
            </a:r>
            <a:r>
              <a:rPr lang="nl-BE" b="1" baseline="0" noProof="0" dirty="0" smtClean="0"/>
              <a:t>televisie, pers en radio 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72F91-AF34-4EDD-9C96-972F3BEAA6B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112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noProof="0" dirty="0" smtClean="0"/>
              <a:t>(Jongere</a:t>
            </a:r>
            <a:r>
              <a:rPr lang="nl-BE" baseline="0" noProof="0" dirty="0" smtClean="0"/>
              <a:t>) vrouwen maken vaker </a:t>
            </a:r>
            <a:r>
              <a:rPr lang="nl-BE" baseline="0" noProof="0" dirty="0" err="1" smtClean="0"/>
              <a:t>GoG</a:t>
            </a:r>
            <a:r>
              <a:rPr lang="nl-BE" baseline="0" noProof="0" dirty="0" smtClean="0"/>
              <a:t> mee </a:t>
            </a:r>
          </a:p>
          <a:p>
            <a:endParaRPr lang="nl-BE" baseline="0" noProof="0" dirty="0" smtClean="0"/>
          </a:p>
          <a:p>
            <a:r>
              <a:rPr lang="nl-BE" baseline="0" noProof="0" dirty="0" smtClean="0"/>
              <a:t>Personen die artistiek (of artistiek-technisch) werk verrichten maken vaker </a:t>
            </a:r>
            <a:r>
              <a:rPr lang="nl-BE" baseline="0" noProof="0" dirty="0" err="1" smtClean="0"/>
              <a:t>GoG</a:t>
            </a:r>
            <a:r>
              <a:rPr lang="nl-BE" baseline="0" noProof="0" dirty="0" smtClean="0"/>
              <a:t> mee.</a:t>
            </a:r>
          </a:p>
          <a:p>
            <a:endParaRPr lang="nl-BE" baseline="0" noProof="0" dirty="0" smtClean="0"/>
          </a:p>
          <a:p>
            <a:r>
              <a:rPr lang="nl-BE" baseline="0" noProof="0" dirty="0" smtClean="0"/>
              <a:t>Personen met een lage status binnen de sector maken vaker </a:t>
            </a:r>
            <a:r>
              <a:rPr lang="nl-BE" baseline="0" noProof="0" dirty="0" err="1" smtClean="0"/>
              <a:t>GoG</a:t>
            </a:r>
            <a:r>
              <a:rPr lang="nl-BE" baseline="0" noProof="0" dirty="0" smtClean="0"/>
              <a:t> mee (infantilisatie en fysiek lastig vallen) </a:t>
            </a:r>
          </a:p>
          <a:p>
            <a:endParaRPr lang="nl-BE" baseline="0" noProof="0" dirty="0" smtClean="0"/>
          </a:p>
          <a:p>
            <a:r>
              <a:rPr lang="nl-BE" baseline="0" noProof="0" dirty="0" smtClean="0"/>
              <a:t>Personen met een universitaire master maken minder vaak grensoverschrijdend gedrag mee (communicatie en fysiek lastig vallen) </a:t>
            </a:r>
          </a:p>
          <a:p>
            <a:endParaRPr lang="nl-BE" baseline="0" noProof="0" dirty="0" smtClean="0"/>
          </a:p>
          <a:p>
            <a:r>
              <a:rPr lang="nl-BE" baseline="0" noProof="0" dirty="0" smtClean="0"/>
              <a:t>Er zijn geen significante verschillen in het voorkomen van grensoverschrijdend gedrag voor personen die (hoofdzakelijk) in de media of cultuur industrie werken.  </a:t>
            </a:r>
          </a:p>
          <a:p>
            <a:endParaRPr lang="nl-BE" baseline="0" noProof="0" dirty="0" smtClean="0"/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72F91-AF34-4EDD-9C96-972F3BEAA6B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4718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noProof="0" dirty="0" smtClean="0"/>
              <a:t>Grensoverschrijdend gedrag komt minder vaak voor tijdens de opleiding</a:t>
            </a:r>
            <a:r>
              <a:rPr lang="nl-BE" baseline="0" noProof="0" dirty="0" smtClean="0"/>
              <a:t> of stage </a:t>
            </a:r>
          </a:p>
          <a:p>
            <a:endParaRPr lang="nl-BE" baseline="0" noProof="0" dirty="0" smtClean="0"/>
          </a:p>
          <a:p>
            <a:r>
              <a:rPr lang="nl-BE" baseline="0" noProof="0" dirty="0" smtClean="0"/>
              <a:t>Vrouwen worden in de eerste 5 jaar van hun carrier en de periode hierna even vaak geconfronteerd met </a:t>
            </a:r>
            <a:r>
              <a:rPr lang="nl-BE" baseline="0" noProof="0" dirty="0" err="1" smtClean="0"/>
              <a:t>GoG</a:t>
            </a:r>
            <a:endParaRPr lang="nl-BE" baseline="0" noProof="0" dirty="0" smtClean="0"/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72F91-AF34-4EDD-9C96-972F3BEAA6B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892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 smtClean="0">
                <a:solidFill>
                  <a:schemeClr val="tx2"/>
                </a:solidFill>
              </a:rPr>
              <a:t>Op basis</a:t>
            </a:r>
            <a:r>
              <a:rPr lang="nl-BE" baseline="0" dirty="0" smtClean="0">
                <a:solidFill>
                  <a:schemeClr val="tx2"/>
                </a:solidFill>
              </a:rPr>
              <a:t> van een antwoord op deze beoordelingen, zal men een </a:t>
            </a:r>
            <a:r>
              <a:rPr lang="nl-BE" baseline="0" dirty="0" err="1" smtClean="0">
                <a:solidFill>
                  <a:schemeClr val="tx2"/>
                </a:solidFill>
              </a:rPr>
              <a:t>copingsstrategie</a:t>
            </a:r>
            <a:r>
              <a:rPr lang="nl-BE" baseline="0" dirty="0" smtClean="0">
                <a:solidFill>
                  <a:schemeClr val="tx2"/>
                </a:solidFill>
              </a:rPr>
              <a:t> </a:t>
            </a:r>
            <a:r>
              <a:rPr lang="nl-BE" baseline="0" dirty="0" err="1" smtClean="0">
                <a:solidFill>
                  <a:schemeClr val="tx2"/>
                </a:solidFill>
              </a:rPr>
              <a:t>selecten</a:t>
            </a:r>
            <a:r>
              <a:rPr lang="nl-BE" baseline="0" dirty="0" smtClean="0">
                <a:solidFill>
                  <a:schemeClr val="tx2"/>
                </a:solidFill>
              </a:rPr>
              <a:t>.</a:t>
            </a:r>
            <a:endParaRPr lang="nl-BE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nl-BE" dirty="0" smtClean="0">
                <a:solidFill>
                  <a:schemeClr val="tx2"/>
                </a:solidFill>
              </a:rPr>
              <a:t>Keuze</a:t>
            </a:r>
            <a:r>
              <a:rPr lang="nl-BE" baseline="0" dirty="0" smtClean="0">
                <a:solidFill>
                  <a:schemeClr val="tx2"/>
                </a:solidFill>
              </a:rPr>
              <a:t> voor </a:t>
            </a:r>
            <a:r>
              <a:rPr lang="nl-BE" baseline="0" dirty="0" err="1" smtClean="0">
                <a:solidFill>
                  <a:schemeClr val="tx2"/>
                </a:solidFill>
              </a:rPr>
              <a:t>c</a:t>
            </a:r>
            <a:r>
              <a:rPr lang="nl-BE" dirty="0" err="1" smtClean="0">
                <a:solidFill>
                  <a:schemeClr val="tx2"/>
                </a:solidFill>
              </a:rPr>
              <a:t>opingsstrategie</a:t>
            </a:r>
            <a:r>
              <a:rPr lang="nl-BE" dirty="0" smtClean="0">
                <a:solidFill>
                  <a:schemeClr val="tx2"/>
                </a:solidFill>
              </a:rPr>
              <a:t>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BE" dirty="0" smtClean="0"/>
              <a:t>Emotiegerichte (passieve) versus probleemgerichte (actieve) coping: </a:t>
            </a:r>
            <a:r>
              <a:rPr lang="nl-BE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Bij probleemgerichte coping probeert men het probleem op te lossen. Bij emotiegerichte coping probeert men de gevoelens die het probleem veroorzaakt te veranderen.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BE" dirty="0" smtClean="0"/>
              <a:t>Primaire versus secundaire coping: </a:t>
            </a:r>
            <a:r>
              <a:rPr lang="nl-BE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Bij primaire coping gaat men de problematische situatie te lijf. Bij secundaire coping probeert men zijn gedrag aan te passen aan de situatie.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BE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nl-BE" dirty="0" smtClean="0"/>
              <a:t>Afhankelijk</a:t>
            </a:r>
            <a:r>
              <a:rPr lang="nl-BE" baseline="0" dirty="0" smtClean="0"/>
              <a:t> van de gekozen </a:t>
            </a:r>
            <a:r>
              <a:rPr lang="nl-BE" baseline="0" dirty="0" err="1" smtClean="0"/>
              <a:t>copingstrategie</a:t>
            </a:r>
            <a:r>
              <a:rPr lang="nl-BE" baseline="0" dirty="0" smtClean="0"/>
              <a:t>, zullen bepaalde </a:t>
            </a:r>
            <a:r>
              <a:rPr lang="nl-BE" baseline="0" dirty="0" err="1" smtClean="0"/>
              <a:t>copingsmechanismen</a:t>
            </a:r>
            <a:r>
              <a:rPr lang="nl-BE" baseline="0" dirty="0" smtClean="0"/>
              <a:t> gehanteerd worden.</a:t>
            </a:r>
            <a:endParaRPr lang="nl-BE" dirty="0" smtClean="0"/>
          </a:p>
          <a:p>
            <a:endParaRPr lang="nl-BE" dirty="0" smtClean="0"/>
          </a:p>
          <a:p>
            <a:pPr marL="0" indent="0">
              <a:buNone/>
            </a:pPr>
            <a:r>
              <a:rPr lang="nl-BE" dirty="0" err="1" smtClean="0">
                <a:solidFill>
                  <a:schemeClr val="tx2"/>
                </a:solidFill>
              </a:rPr>
              <a:t>Copingsmechanismen</a:t>
            </a:r>
            <a:r>
              <a:rPr lang="nl-BE" dirty="0" smtClean="0">
                <a:solidFill>
                  <a:schemeClr val="tx2"/>
                </a:solidFill>
              </a:rPr>
              <a:t> </a:t>
            </a:r>
            <a:r>
              <a:rPr lang="nl-BE" dirty="0" smtClean="0"/>
              <a:t>m.b.t. seksueel grensoverschrijdend gedrag zijn:</a:t>
            </a:r>
          </a:p>
          <a:p>
            <a:pPr marL="514350" indent="-514350">
              <a:buFont typeface="+mj-lt"/>
              <a:buAutoNum type="arabicPeriod"/>
            </a:pPr>
            <a:r>
              <a:rPr lang="nl-BE" i="1" dirty="0" smtClean="0"/>
              <a:t>Zoeken naar professionele hulp, steun van bevoegde organisaties/personen</a:t>
            </a:r>
          </a:p>
          <a:p>
            <a:pPr marL="514350" indent="-514350">
              <a:buFont typeface="+mj-lt"/>
              <a:buAutoNum type="arabicPeriod"/>
            </a:pPr>
            <a:r>
              <a:rPr lang="nl-BE" i="1" dirty="0" smtClean="0"/>
              <a:t>Sociale coping</a:t>
            </a:r>
          </a:p>
          <a:p>
            <a:pPr marL="514350" indent="-514350">
              <a:buFont typeface="+mj-lt"/>
              <a:buAutoNum type="arabicPeriod"/>
            </a:pPr>
            <a:r>
              <a:rPr lang="nl-BE" i="1" dirty="0" smtClean="0"/>
              <a:t>Vermijden </a:t>
            </a:r>
          </a:p>
          <a:p>
            <a:pPr marL="514350" indent="-514350">
              <a:buFont typeface="+mj-lt"/>
              <a:buAutoNum type="arabicPeriod"/>
            </a:pPr>
            <a:r>
              <a:rPr lang="nl-BE" i="1" dirty="0" smtClean="0"/>
              <a:t>Ontkennen</a:t>
            </a:r>
          </a:p>
          <a:p>
            <a:pPr marL="514350" indent="-514350">
              <a:buFont typeface="+mj-lt"/>
              <a:buAutoNum type="arabicPeriod"/>
            </a:pPr>
            <a:r>
              <a:rPr lang="nl-BE" i="1" dirty="0" smtClean="0"/>
              <a:t>Confronteren - onderhandelen</a:t>
            </a:r>
          </a:p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AC169-EE56-4944-9E32-95012EA9A314}" type="slidenum">
              <a:rPr lang="nl-BE" smtClean="0"/>
              <a:t>26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426010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</a:t>
            </a:r>
            <a:r>
              <a:rPr lang="en-US" dirty="0" err="1" smtClean="0"/>
              <a:t>legden</a:t>
            </a:r>
            <a:r>
              <a:rPr lang="en-US" dirty="0" smtClean="0"/>
              <a:t> de </a:t>
            </a:r>
            <a:r>
              <a:rPr lang="en-US" dirty="0" err="1" smtClean="0"/>
              <a:t>personen</a:t>
            </a:r>
            <a:r>
              <a:rPr lang="en-US" baseline="0" dirty="0" smtClean="0"/>
              <a:t> die </a:t>
            </a:r>
            <a:r>
              <a:rPr lang="en-US" baseline="0" dirty="0" err="1" smtClean="0"/>
              <a:t>GoG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hebben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meegemaakt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verschillende</a:t>
            </a:r>
            <a:r>
              <a:rPr lang="en-US" baseline="0" dirty="0" smtClean="0"/>
              <a:t> items </a:t>
            </a:r>
            <a:r>
              <a:rPr lang="en-US" baseline="0" dirty="0" err="1" smtClean="0"/>
              <a:t>voor</a:t>
            </a:r>
            <a:r>
              <a:rPr lang="en-US" baseline="0" dirty="0" smtClean="0"/>
              <a:t> om </a:t>
            </a:r>
            <a:r>
              <a:rPr lang="en-US" baseline="0" dirty="0" err="1" smtClean="0"/>
              <a:t>aan</a:t>
            </a:r>
            <a:r>
              <a:rPr lang="en-US" baseline="0" dirty="0" smtClean="0"/>
              <a:t> te </a:t>
            </a:r>
            <a:r>
              <a:rPr lang="en-US" baseline="0" dirty="0" err="1" smtClean="0"/>
              <a:t>geven</a:t>
            </a:r>
            <a:r>
              <a:rPr lang="en-US" baseline="0" dirty="0" smtClean="0"/>
              <a:t> hoe </a:t>
            </a:r>
            <a:r>
              <a:rPr lang="en-US" baseline="0" dirty="0" err="1" smtClean="0"/>
              <a:t>ze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nadien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gehandeld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hebben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Deze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kunnen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gegroepeerd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worden</a:t>
            </a:r>
            <a:r>
              <a:rPr lang="en-US" baseline="0" dirty="0" smtClean="0"/>
              <a:t> in </a:t>
            </a:r>
            <a:r>
              <a:rPr lang="en-US" baseline="0" dirty="0" err="1" smtClean="0"/>
              <a:t>vijf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copingsmechanismen</a:t>
            </a:r>
            <a:r>
              <a:rPr lang="en-US" baseline="0" dirty="0" smtClean="0"/>
              <a:t>:</a:t>
            </a:r>
          </a:p>
          <a:p>
            <a:pPr marL="171450" indent="-171450">
              <a:buFontTx/>
              <a:buChar char="-"/>
            </a:pPr>
            <a:r>
              <a:rPr lang="en-US" baseline="0" dirty="0" err="1" smtClean="0"/>
              <a:t>Zoeken</a:t>
            </a:r>
            <a:r>
              <a:rPr lang="en-US" baseline="0" dirty="0" smtClean="0"/>
              <a:t> van </a:t>
            </a:r>
            <a:r>
              <a:rPr lang="en-US" baseline="0" dirty="0" err="1" smtClean="0"/>
              <a:t>professionele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steun</a:t>
            </a:r>
            <a:r>
              <a:rPr lang="en-US" baseline="0" dirty="0" smtClean="0"/>
              <a:t> of de </a:t>
            </a:r>
            <a:r>
              <a:rPr lang="en-US" baseline="0" dirty="0" err="1" smtClean="0"/>
              <a:t>hulp</a:t>
            </a:r>
            <a:r>
              <a:rPr lang="en-US" baseline="0" dirty="0" smtClean="0"/>
              <a:t> van </a:t>
            </a:r>
            <a:r>
              <a:rPr lang="en-US" baseline="0" dirty="0" err="1" smtClean="0"/>
              <a:t>bevoegde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instanties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probleemgericht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actief</a:t>
            </a:r>
            <a:r>
              <a:rPr lang="en-US" baseline="0" dirty="0" smtClean="0"/>
              <a:t>)</a:t>
            </a:r>
          </a:p>
          <a:p>
            <a:pPr marL="171450" indent="-171450">
              <a:buFontTx/>
              <a:buChar char="-"/>
            </a:pPr>
            <a:r>
              <a:rPr lang="en-US" baseline="0" dirty="0" err="1" smtClean="0"/>
              <a:t>Sociale</a:t>
            </a:r>
            <a:r>
              <a:rPr lang="en-US" baseline="0" dirty="0" smtClean="0"/>
              <a:t> coping (</a:t>
            </a:r>
            <a:r>
              <a:rPr lang="en-US" baseline="0" dirty="0" err="1" smtClean="0"/>
              <a:t>probleemgericht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actief</a:t>
            </a:r>
            <a:r>
              <a:rPr lang="en-US" baseline="0" dirty="0" smtClean="0"/>
              <a:t>)</a:t>
            </a:r>
          </a:p>
          <a:p>
            <a:pPr marL="171450" indent="-171450">
              <a:buFontTx/>
              <a:buChar char="-"/>
            </a:pPr>
            <a:r>
              <a:rPr lang="en-US" baseline="0" dirty="0" err="1" smtClean="0"/>
              <a:t>Confrontatie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probleemgericht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actief</a:t>
            </a:r>
            <a:r>
              <a:rPr lang="en-US" baseline="0" dirty="0" smtClean="0"/>
              <a:t>)</a:t>
            </a:r>
          </a:p>
          <a:p>
            <a:pPr marL="171450" indent="-171450">
              <a:buFontTx/>
              <a:buChar char="-"/>
            </a:pPr>
            <a:r>
              <a:rPr lang="en-US" baseline="0" dirty="0" err="1" smtClean="0"/>
              <a:t>Vermijdingsgedrag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probleemgericht</a:t>
            </a:r>
            <a:r>
              <a:rPr lang="en-US" baseline="0" dirty="0" smtClean="0"/>
              <a:t> maar </a:t>
            </a:r>
            <a:r>
              <a:rPr lang="en-US" baseline="0" dirty="0" err="1" smtClean="0"/>
              <a:t>secundair</a:t>
            </a:r>
            <a:r>
              <a:rPr lang="en-US" baseline="0" dirty="0" smtClean="0"/>
              <a:t> : men </a:t>
            </a:r>
            <a:r>
              <a:rPr lang="en-US" baseline="0" dirty="0" err="1" smtClean="0"/>
              <a:t>gaat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niet</a:t>
            </a:r>
            <a:r>
              <a:rPr lang="en-US" baseline="0" dirty="0" smtClean="0"/>
              <a:t> het </a:t>
            </a:r>
            <a:r>
              <a:rPr lang="en-US" baseline="0" dirty="0" err="1" smtClean="0"/>
              <a:t>probleem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aanpakken</a:t>
            </a:r>
            <a:r>
              <a:rPr lang="en-US" baseline="0" dirty="0" smtClean="0"/>
              <a:t> maar </a:t>
            </a:r>
            <a:r>
              <a:rPr lang="en-US" baseline="0" dirty="0" err="1" smtClean="0"/>
              <a:t>eigen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gedrag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aanpassen</a:t>
            </a:r>
            <a:r>
              <a:rPr lang="en-US" baseline="0" dirty="0" smtClean="0"/>
              <a:t>)</a:t>
            </a:r>
          </a:p>
          <a:p>
            <a:pPr marL="171450" indent="-171450">
              <a:buFontTx/>
              <a:buChar char="-"/>
            </a:pPr>
            <a:r>
              <a:rPr lang="en-US" baseline="0" dirty="0" err="1" smtClean="0"/>
              <a:t>Negatie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emotiegericht</a:t>
            </a:r>
            <a:r>
              <a:rPr lang="en-US" baseline="0" dirty="0" smtClean="0"/>
              <a:t>)</a:t>
            </a:r>
          </a:p>
          <a:p>
            <a:pPr marL="171450" indent="-171450">
              <a:buFontTx/>
              <a:buChar char="-"/>
            </a:pPr>
            <a:r>
              <a:rPr lang="en-US" baseline="0" dirty="0" err="1" smtClean="0"/>
              <a:t>Neerslachtigheid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emotiegericht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72F91-AF34-4EDD-9C96-972F3BEAA6B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7380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 </a:t>
            </a:r>
            <a:r>
              <a:rPr lang="en-US" dirty="0" err="1" smtClean="0"/>
              <a:t>deze</a:t>
            </a:r>
            <a:r>
              <a:rPr lang="en-US" dirty="0" smtClean="0"/>
              <a:t> slide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enkel</a:t>
            </a:r>
            <a:r>
              <a:rPr lang="en-US" dirty="0" smtClean="0"/>
              <a:t> de </a:t>
            </a:r>
            <a:r>
              <a:rPr lang="en-US" dirty="0" err="1" smtClean="0"/>
              <a:t>cijfers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weergegeven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voor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personen</a:t>
            </a:r>
            <a:r>
              <a:rPr lang="en-US" baseline="0" dirty="0" smtClean="0"/>
              <a:t> die </a:t>
            </a:r>
            <a:r>
              <a:rPr lang="en-US" baseline="0" dirty="0" err="1" smtClean="0"/>
              <a:t>ooit</a:t>
            </a: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err="1" smtClean="0"/>
              <a:t>Fysiek</a:t>
            </a:r>
            <a:r>
              <a:rPr lang="en-US" baseline="0" dirty="0" smtClean="0"/>
              <a:t> warden lasting </a:t>
            </a:r>
            <a:r>
              <a:rPr lang="en-US" baseline="0" dirty="0" err="1" smtClean="0"/>
              <a:t>gevallen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evt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Grensoverschrijdende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communicatie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en</a:t>
            </a:r>
            <a:r>
              <a:rPr lang="en-US" baseline="0" dirty="0" smtClean="0"/>
              <a:t>/of </a:t>
            </a:r>
            <a:r>
              <a:rPr lang="en-US" baseline="0" dirty="0" err="1" smtClean="0"/>
              <a:t>infantilisatie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ervoeren</a:t>
            </a:r>
            <a:r>
              <a:rPr lang="en-US" baseline="0" dirty="0" smtClean="0"/>
              <a:t>)</a:t>
            </a:r>
          </a:p>
          <a:p>
            <a:pPr marL="171450" indent="-171450">
              <a:buFontTx/>
              <a:buChar char="-"/>
            </a:pPr>
            <a:r>
              <a:rPr lang="en-US" baseline="0" dirty="0" err="1" smtClean="0"/>
              <a:t>Gedwongen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werden</a:t>
            </a:r>
            <a:r>
              <a:rPr lang="en-US" baseline="0" dirty="0" smtClean="0"/>
              <a:t> tot </a:t>
            </a:r>
            <a:r>
              <a:rPr lang="en-US" baseline="0" dirty="0" err="1" smtClean="0"/>
              <a:t>seksueel</a:t>
            </a:r>
            <a:r>
              <a:rPr lang="en-US" baseline="0" dirty="0" smtClean="0"/>
              <a:t> contact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72F91-AF34-4EDD-9C96-972F3BEAA6BB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751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72F91-AF34-4EDD-9C96-972F3BEAA6BB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0489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AC169-EE56-4944-9E32-95012EA9A314}" type="slidenum">
              <a:rPr lang="nl-BE" smtClean="0"/>
              <a:t>31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845125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BE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72F91-AF34-4EDD-9C96-972F3BEAA6BB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7671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72F91-AF34-4EDD-9C96-972F3BEAA6BB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362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72F91-AF34-4EDD-9C96-972F3BEAA6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7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72F91-AF34-4EDD-9C96-972F3BEAA6BB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469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Top 5</a:t>
            </a:r>
          </a:p>
          <a:p>
            <a:endParaRPr lang="nl-BE" dirty="0" smtClean="0"/>
          </a:p>
          <a:p>
            <a:r>
              <a:rPr lang="nl-B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</a:t>
            </a:r>
            <a:r>
              <a:rPr lang="nl-BE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nog toevoegen 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AC169-EE56-4944-9E32-95012EA9A314}" type="slidenum">
              <a:rPr lang="nl-BE" smtClean="0"/>
              <a:t>36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799370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AC169-EE56-4944-9E32-95012EA9A314}" type="slidenum">
              <a:rPr lang="nl-BE" smtClean="0"/>
              <a:t>37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348621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72F91-AF34-4EDD-9C96-972F3BEAA6B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04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872F91-AF34-4EDD-9C96-972F3BEAA6B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7327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72F91-AF34-4EDD-9C96-972F3BEAA6B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955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noProof="0" dirty="0" smtClean="0"/>
              <a:t>De</a:t>
            </a:r>
            <a:r>
              <a:rPr lang="nl-BE" baseline="0" noProof="0" dirty="0" smtClean="0"/>
              <a:t> helft van de vrouwen in de cultuur en media sector geeft aan </a:t>
            </a:r>
            <a:r>
              <a:rPr lang="nl-BE" b="1" baseline="0" noProof="0" dirty="0" smtClean="0"/>
              <a:t>ooit</a:t>
            </a:r>
            <a:r>
              <a:rPr lang="nl-BE" baseline="0" noProof="0" dirty="0" smtClean="0"/>
              <a:t> bepaalde vormen van (fysiek) lastig vallen en (grensoverschrijdende) infantilisatie meegemaakt te hebben in hun professionele omgeving </a:t>
            </a:r>
          </a:p>
          <a:p>
            <a:endParaRPr lang="nl-BE" baseline="0" noProof="0" dirty="0" smtClean="0"/>
          </a:p>
          <a:p>
            <a:r>
              <a:rPr lang="nl-BE" noProof="0" dirty="0" smtClean="0"/>
              <a:t>15% van</a:t>
            </a:r>
            <a:r>
              <a:rPr lang="nl-BE" baseline="0" noProof="0" dirty="0" smtClean="0"/>
              <a:t> de vrouwen in de cultuursector en 10% van de vrouwen in de mediasector geeft aan </a:t>
            </a:r>
            <a:r>
              <a:rPr lang="nl-BE" b="1" baseline="0" noProof="0" dirty="0" smtClean="0"/>
              <a:t>ooit</a:t>
            </a:r>
            <a:r>
              <a:rPr lang="nl-BE" baseline="0" noProof="0" dirty="0" smtClean="0"/>
              <a:t> onder dwang of via chantage seksueel contact gehad te hebben (in hun professionele omgeving) </a:t>
            </a:r>
            <a:endParaRPr lang="nl-B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72F91-AF34-4EDD-9C96-972F3BEAA6B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37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872F91-AF34-4EDD-9C96-972F3BEAA6B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98391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72F91-AF34-4EDD-9C96-972F3BEAA6B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6177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noProof="0" dirty="0" smtClean="0"/>
              <a:t>39% van</a:t>
            </a:r>
            <a:r>
              <a:rPr lang="nl-BE" baseline="0" noProof="0" dirty="0" smtClean="0"/>
              <a:t> de vrouwen in de cultuursector en 33% van de vrouwen in de mediasector geeft aan bepaalde vormen van (grensoverschrijdende) infantilisatie meegemaakt te hebben </a:t>
            </a:r>
            <a:r>
              <a:rPr lang="nl-BE" b="1" baseline="0" noProof="0" dirty="0" smtClean="0"/>
              <a:t>in het voorbije jaar </a:t>
            </a:r>
          </a:p>
          <a:p>
            <a:endParaRPr lang="nl-BE" b="1" baseline="0" noProof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noProof="0" dirty="0" smtClean="0"/>
              <a:t>24% van</a:t>
            </a:r>
            <a:r>
              <a:rPr lang="nl-BE" baseline="0" noProof="0" dirty="0" smtClean="0"/>
              <a:t> de vrouwen in de cultuursector en 20% van de vrouwen in de mediasector geeft aan bepaalde vormen van (fysiek) lastig vallen meegemaakt te hebben </a:t>
            </a:r>
            <a:r>
              <a:rPr lang="nl-BE" b="1" baseline="0" noProof="0" dirty="0" smtClean="0"/>
              <a:t>in het voorbije jaar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BE" b="1" baseline="0" noProof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noProof="0" dirty="0" smtClean="0"/>
              <a:t>4% van</a:t>
            </a:r>
            <a:r>
              <a:rPr lang="nl-BE" baseline="0" noProof="0" dirty="0" smtClean="0"/>
              <a:t> de vrouwen in de cultuursector en 3% van de vrouwen in de mediasector geeft aan onder dwang of via chantage seksueel contact gehad te hebben </a:t>
            </a:r>
            <a:r>
              <a:rPr lang="nl-BE" b="1" baseline="0" noProof="0" dirty="0" smtClean="0"/>
              <a:t>in het voorbije jaar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72F91-AF34-4EDD-9C96-972F3BEAA6B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28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381A-AAE8-4EF6-829C-22DDD21B3065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6F778-E393-446D-A3FB-D7A8CE54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96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381A-AAE8-4EF6-829C-22DDD21B3065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6F778-E393-446D-A3FB-D7A8CE54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664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381A-AAE8-4EF6-829C-22DDD21B3065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6F778-E393-446D-A3FB-D7A8CE54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84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642977" y="979594"/>
            <a:ext cx="11549023" cy="4573969"/>
          </a:xfrm>
          <a:prstGeom prst="rect">
            <a:avLst/>
          </a:prstGeom>
          <a:solidFill>
            <a:srgbClr val="1E64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266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907842" y="1607344"/>
            <a:ext cx="10676456" cy="3119285"/>
          </a:xfrm>
        </p:spPr>
        <p:txBody>
          <a:bodyPr anchor="b">
            <a:noAutofit/>
          </a:bodyPr>
          <a:lstStyle>
            <a:lvl1pPr algn="l">
              <a:lnSpc>
                <a:spcPts val="7734"/>
              </a:lnSpc>
              <a:defRPr sz="7031" u="sng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nl-BE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902456" y="4833784"/>
            <a:ext cx="10681842" cy="410063"/>
          </a:xfrm>
        </p:spPr>
        <p:txBody>
          <a:bodyPr>
            <a:normAutofit/>
          </a:bodyPr>
          <a:lstStyle>
            <a:lvl1pPr marL="0" indent="0" algn="l">
              <a:lnSpc>
                <a:spcPts val="2531"/>
              </a:lnSpc>
              <a:buNone/>
              <a:defRPr sz="2109" baseline="0">
                <a:solidFill>
                  <a:srgbClr val="FFD200"/>
                </a:solidFill>
              </a:defRPr>
            </a:lvl1pPr>
            <a:lvl2pPr marL="457144" indent="0" algn="ctr">
              <a:buNone/>
              <a:defRPr sz="2000"/>
            </a:lvl2pPr>
            <a:lvl3pPr marL="914289" indent="0" algn="ctr">
              <a:buNone/>
              <a:defRPr sz="1800"/>
            </a:lvl3pPr>
            <a:lvl4pPr marL="1371433" indent="0" algn="ctr">
              <a:buNone/>
              <a:defRPr sz="1600"/>
            </a:lvl4pPr>
            <a:lvl5pPr marL="1828577" indent="0" algn="ctr">
              <a:buNone/>
              <a:defRPr sz="1600"/>
            </a:lvl5pPr>
            <a:lvl6pPr marL="2285723" indent="0" algn="ctr">
              <a:buNone/>
              <a:defRPr sz="1600"/>
            </a:lvl6pPr>
            <a:lvl7pPr marL="2742867" indent="0" algn="ctr">
              <a:buNone/>
              <a:defRPr sz="1600"/>
            </a:lvl7pPr>
            <a:lvl8pPr marL="3200011" indent="0" algn="ctr">
              <a:buNone/>
              <a:defRPr sz="1600"/>
            </a:lvl8pPr>
            <a:lvl9pPr marL="3657156" indent="0" algn="ctr">
              <a:buNone/>
              <a:defRPr sz="1600"/>
            </a:lvl9pPr>
          </a:lstStyle>
          <a:p>
            <a:r>
              <a:rPr lang="nl-BE" noProof="0" dirty="0"/>
              <a:t>Klik om de ondertitel / presentator / datum [</a:t>
            </a:r>
            <a:r>
              <a:rPr lang="nl-BE" noProof="0" dirty="0" err="1"/>
              <a:t>dd</a:t>
            </a:r>
            <a:r>
              <a:rPr lang="nl-BE" noProof="0" dirty="0"/>
              <a:t>-mm-</a:t>
            </a:r>
            <a:r>
              <a:rPr lang="nl-BE" noProof="0" dirty="0" err="1"/>
              <a:t>yyyy</a:t>
            </a:r>
            <a:r>
              <a:rPr lang="nl-BE" noProof="0" dirty="0"/>
              <a:t>] te maken</a:t>
            </a:r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964465" y="4505625"/>
            <a:ext cx="10555957" cy="405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66"/>
          </a:p>
        </p:txBody>
      </p:sp>
      <p:sp>
        <p:nvSpPr>
          <p:cNvPr id="10" name="Organisation Placeholder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6022247" y="273186"/>
            <a:ext cx="5832070" cy="379688"/>
          </a:xfrm>
        </p:spPr>
        <p:txBody>
          <a:bodyPr anchor="b" anchorCtr="0">
            <a:normAutofit/>
          </a:bodyPr>
          <a:lstStyle>
            <a:lvl1pPr marL="0" indent="0">
              <a:lnSpc>
                <a:spcPts val="1195"/>
              </a:lnSpc>
              <a:buNone/>
              <a:defRPr sz="984" b="1" i="0" u="sng" cap="all" baseline="0">
                <a:solidFill>
                  <a:srgbClr val="1E64C8"/>
                </a:solidFill>
                <a:uFill>
                  <a:solidFill>
                    <a:schemeClr val="bg1"/>
                  </a:solidFill>
                </a:uFill>
              </a:defRPr>
            </a:lvl1pPr>
            <a:lvl2pPr marL="0" indent="0">
              <a:lnSpc>
                <a:spcPts val="1195"/>
              </a:lnSpc>
              <a:buNone/>
              <a:defRPr sz="984" cap="all" baseline="0">
                <a:solidFill>
                  <a:srgbClr val="1E64C8"/>
                </a:solidFill>
                <a:uFill>
                  <a:solidFill>
                    <a:schemeClr val="bg1"/>
                  </a:solidFill>
                </a:uFill>
              </a:defRPr>
            </a:lvl2pPr>
          </a:lstStyle>
          <a:p>
            <a:pPr lvl="0"/>
            <a:r>
              <a:rPr lang="nl-BE" noProof="0" dirty="0"/>
              <a:t>Klik om de organisatie stijlen te bewerken</a:t>
            </a:r>
          </a:p>
          <a:p>
            <a:pPr lvl="1"/>
            <a:r>
              <a:rPr lang="nl-BE" noProof="0" smtClean="0"/>
              <a:t>tweede niveau</a:t>
            </a:r>
            <a:endParaRPr lang="nl-BE" noProof="0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 hasCustomPrompt="1"/>
          </p:nvPr>
        </p:nvSpPr>
        <p:spPr>
          <a:xfrm>
            <a:off x="2250419" y="5882625"/>
            <a:ext cx="1607442" cy="653063"/>
          </a:xfrm>
        </p:spPr>
        <p:txBody>
          <a:bodyPr/>
          <a:lstStyle>
            <a:lvl1pPr>
              <a:defRPr sz="1125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1</a:t>
            </a:r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4017339" y="5882625"/>
            <a:ext cx="1607442" cy="653063"/>
          </a:xfrm>
        </p:spPr>
        <p:txBody>
          <a:bodyPr/>
          <a:lstStyle>
            <a:lvl1pPr>
              <a:defRPr sz="1125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2</a:t>
            </a:r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3" hasCustomPrompt="1"/>
          </p:nvPr>
        </p:nvSpPr>
        <p:spPr>
          <a:xfrm>
            <a:off x="5786791" y="5882625"/>
            <a:ext cx="1632756" cy="653063"/>
          </a:xfrm>
        </p:spPr>
        <p:txBody>
          <a:bodyPr/>
          <a:lstStyle>
            <a:lvl1pPr>
              <a:defRPr sz="1125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3</a:t>
            </a:r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 hasCustomPrompt="1"/>
          </p:nvPr>
        </p:nvSpPr>
        <p:spPr>
          <a:xfrm>
            <a:off x="7556242" y="5882625"/>
            <a:ext cx="1632756" cy="653063"/>
          </a:xfrm>
        </p:spPr>
        <p:txBody>
          <a:bodyPr/>
          <a:lstStyle>
            <a:lvl1pPr>
              <a:defRPr sz="1125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4</a:t>
            </a:r>
          </a:p>
        </p:txBody>
      </p:sp>
      <p:sp>
        <p:nvSpPr>
          <p:cNvPr id="5" name="Rectangle 4" hidden="1"/>
          <p:cNvSpPr/>
          <p:nvPr userDrawn="1"/>
        </p:nvSpPr>
        <p:spPr>
          <a:xfrm>
            <a:off x="642977" y="326531"/>
            <a:ext cx="10941321" cy="326531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266"/>
          </a:p>
        </p:txBody>
      </p:sp>
      <p:pic>
        <p:nvPicPr>
          <p:cNvPr id="18" name="Afbeelding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51" y="0"/>
            <a:ext cx="2938959" cy="97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441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381A-AAE8-4EF6-829C-22DDD21B3065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6F778-E393-446D-A3FB-D7A8CE54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697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381A-AAE8-4EF6-829C-22DDD21B3065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6F778-E393-446D-A3FB-D7A8CE54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637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381A-AAE8-4EF6-829C-22DDD21B3065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6F778-E393-446D-A3FB-D7A8CE54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680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381A-AAE8-4EF6-829C-22DDD21B3065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6F778-E393-446D-A3FB-D7A8CE54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700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381A-AAE8-4EF6-829C-22DDD21B3065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6F778-E393-446D-A3FB-D7A8CE54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27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381A-AAE8-4EF6-829C-22DDD21B3065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6F778-E393-446D-A3FB-D7A8CE54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965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381A-AAE8-4EF6-829C-22DDD21B3065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6F778-E393-446D-A3FB-D7A8CE54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86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381A-AAE8-4EF6-829C-22DDD21B3065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6F778-E393-446D-A3FB-D7A8CE54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817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7381A-AAE8-4EF6-829C-22DDD21B3065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6F778-E393-446D-A3FB-D7A8CE54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770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ctrTitle"/>
          </p:nvPr>
        </p:nvSpPr>
        <p:spPr>
          <a:xfrm>
            <a:off x="908159" y="1607344"/>
            <a:ext cx="10675804" cy="2278856"/>
          </a:xfrm>
        </p:spPr>
        <p:txBody>
          <a:bodyPr/>
          <a:lstStyle/>
          <a:p>
            <a:pPr algn="ctr">
              <a:lnSpc>
                <a:spcPts val="4922"/>
              </a:lnSpc>
            </a:pPr>
            <a:r>
              <a:rPr lang="nl-NL" sz="4219" u="none" dirty="0"/>
              <a:t/>
            </a:r>
            <a:br>
              <a:rPr lang="nl-NL" sz="4219" u="none" dirty="0"/>
            </a:br>
            <a:r>
              <a:rPr lang="nl-NL" sz="4219" u="none" dirty="0"/>
              <a:t/>
            </a:r>
            <a:br>
              <a:rPr lang="nl-NL" sz="4219" u="none" dirty="0"/>
            </a:br>
            <a:r>
              <a:rPr lang="nl-BE" sz="4400" u="none" dirty="0" smtClean="0"/>
              <a:t>Genderrelaties </a:t>
            </a:r>
            <a:r>
              <a:rPr lang="nl-BE" sz="4400" u="none" dirty="0"/>
              <a:t>en </a:t>
            </a:r>
            <a:r>
              <a:rPr lang="nl-BE" sz="4400" u="none" dirty="0" smtClean="0"/>
              <a:t>grensoverschrijdend </a:t>
            </a:r>
            <a:r>
              <a:rPr lang="nl-BE" sz="4400" u="none" dirty="0"/>
              <a:t>g</a:t>
            </a:r>
            <a:r>
              <a:rPr lang="nl-BE" sz="4400" u="none" dirty="0" smtClean="0"/>
              <a:t>edrag in de cultuur- en mediasector in Vlaanderen </a:t>
            </a:r>
            <a:endParaRPr lang="nl-NL" sz="4400" u="none" dirty="0"/>
          </a:p>
        </p:txBody>
      </p:sp>
      <p:sp>
        <p:nvSpPr>
          <p:cNvPr id="18" name="Ondertitel 1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nl-NL" dirty="0" smtClean="0">
                <a:solidFill>
                  <a:schemeClr val="bg1"/>
                </a:solidFill>
              </a:rPr>
              <a:t>30 mei 2018 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2" name="Picture Placeholder 1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36" b="25036"/>
          <a:stretch>
            <a:fillRect/>
          </a:stretch>
        </p:blipFill>
        <p:spPr>
          <a:xfrm>
            <a:off x="3455417" y="63963"/>
            <a:ext cx="2249283" cy="899659"/>
          </a:xfrm>
        </p:spPr>
      </p:pic>
      <p:sp>
        <p:nvSpPr>
          <p:cNvPr id="22" name="Tijdelijke aanduiding voor afbeelding 21"/>
          <p:cNvSpPr>
            <a:spLocks noGrp="1"/>
          </p:cNvSpPr>
          <p:nvPr>
            <p:ph type="pic" sz="quarter" idx="14"/>
          </p:nvPr>
        </p:nvSpPr>
        <p:spPr/>
      </p:sp>
      <p:pic>
        <p:nvPicPr>
          <p:cNvPr id="13" name="Picture 12" descr="logo_cudos"/>
          <p:cNvPicPr>
            <a:picLocks noGrp="1" noChangeAspect="1" noChangeArrowheads="1"/>
          </p:cNvPicPr>
          <p:nvPr/>
        </p:nvPicPr>
        <p:blipFill>
          <a:blip r:embed="rId3" cstate="print"/>
          <a:srcRect l="-2100" r="-2100"/>
          <a:stretch>
            <a:fillRect/>
          </a:stretch>
        </p:blipFill>
        <p:spPr>
          <a:xfrm>
            <a:off x="1943696" y="6066487"/>
            <a:ext cx="1511721" cy="374332"/>
          </a:xfrm>
          <a:prstGeom prst="rect">
            <a:avLst/>
          </a:prstGeom>
        </p:spPr>
      </p:pic>
      <p:pic>
        <p:nvPicPr>
          <p:cNvPr id="4100" name="Picture 4" descr="Afbeeldingsresultaat voor vlaamse overheid logo"/>
          <p:cNvPicPr preferRelativeResize="0">
            <a:picLocks noGrp="1" noChangeAspect="1" noChangeArrowheads="1"/>
          </p:cNvPicPr>
          <p:nvPr>
            <p:ph type="pic" sz="quarter" idx="12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17" t="11834" r="-2917" b="45166"/>
          <a:stretch/>
        </p:blipFill>
        <p:spPr bwMode="auto">
          <a:xfrm>
            <a:off x="3817441" y="5887569"/>
            <a:ext cx="1607344" cy="65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4653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b="1" dirty="0" smtClean="0"/>
              <a:t>Grensoverschrijdend gedrag (</a:t>
            </a:r>
            <a:r>
              <a:rPr lang="nl-BE" b="1" dirty="0" err="1" smtClean="0"/>
              <a:t>GoG</a:t>
            </a:r>
            <a:r>
              <a:rPr lang="nl-BE" b="1" dirty="0" smtClean="0"/>
              <a:t>)</a:t>
            </a:r>
            <a:endParaRPr lang="nl-BE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246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Bevraging</a:t>
            </a:r>
            <a:r>
              <a:rPr lang="en-US" dirty="0" smtClean="0"/>
              <a:t> </a:t>
            </a:r>
            <a:r>
              <a:rPr lang="en-US" dirty="0" err="1"/>
              <a:t>g</a:t>
            </a:r>
            <a:r>
              <a:rPr lang="en-US" dirty="0" err="1" smtClean="0"/>
              <a:t>rensoverschrijdend</a:t>
            </a:r>
            <a:r>
              <a:rPr lang="en-US" dirty="0" smtClean="0"/>
              <a:t> </a:t>
            </a:r>
            <a:r>
              <a:rPr lang="en-US" dirty="0" err="1" smtClean="0"/>
              <a:t>gedrag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Ooit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meegemaakt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Stap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1</a:t>
            </a:r>
            <a:r>
              <a:rPr lang="en-US" b="1" dirty="0" smtClean="0"/>
              <a:t>: </a:t>
            </a:r>
            <a:r>
              <a:rPr lang="nl-BE" i="1" dirty="0"/>
              <a:t>Heeft iemand uit jouw directe werkomgeving </a:t>
            </a:r>
            <a:r>
              <a:rPr lang="nl-BE" i="1" dirty="0" smtClean="0"/>
              <a:t>(…) </a:t>
            </a:r>
            <a:r>
              <a:rPr lang="nl-BE" b="1" i="1" u="sng" dirty="0"/>
              <a:t>ooit</a:t>
            </a:r>
            <a:r>
              <a:rPr lang="nl-BE" i="1" dirty="0"/>
              <a:t> een van de volgende zaken gedaan of gezegd tegen jou</a:t>
            </a:r>
            <a:r>
              <a:rPr lang="nl-BE" i="1" dirty="0" smtClean="0"/>
              <a:t>?</a:t>
            </a:r>
          </a:p>
          <a:p>
            <a:endParaRPr lang="nl-BE" dirty="0"/>
          </a:p>
          <a:p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Stap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2: </a:t>
            </a:r>
            <a:r>
              <a:rPr lang="nl-BE" i="1" dirty="0"/>
              <a:t>Je gaf aan dat iemand uit je directe werkomgeving volgende zaken gezegd of gedaan heeft ten aanzien van jou. </a:t>
            </a:r>
            <a:r>
              <a:rPr lang="nl-BE" b="1" i="1" u="sng" dirty="0"/>
              <a:t>Zou je deze ervaringen wel of niet als grensoverschrijdend beschrijven?</a:t>
            </a:r>
            <a:endParaRPr lang="en-US" b="1" i="1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In het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laatste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jaar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meegemaakt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400" b="1" dirty="0" err="1" smtClean="0">
                <a:solidFill>
                  <a:schemeClr val="accent5">
                    <a:lumMod val="75000"/>
                  </a:schemeClr>
                </a:solidFill>
              </a:rPr>
              <a:t>Stap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 3:  </a:t>
            </a:r>
            <a:r>
              <a:rPr lang="nl-BE" sz="2400" i="1" dirty="0"/>
              <a:t>Je gaf aan dat iemand uit je directe werkomgeving volgende zaken gezegd of gedaan heeft ten aanzien van jou. Hoe vaak heb je dat meegemaakt </a:t>
            </a:r>
            <a:r>
              <a:rPr lang="nl-BE" sz="2400" b="1" i="1" u="sng" dirty="0"/>
              <a:t>en</a:t>
            </a:r>
            <a:r>
              <a:rPr lang="nl-BE" sz="2400" i="1" dirty="0"/>
              <a:t> als grensoverschrijdend ervaren </a:t>
            </a:r>
            <a:r>
              <a:rPr lang="nl-BE" sz="2400" b="1" i="1" u="sng" dirty="0"/>
              <a:t>in het voorbije jaar?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735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Grensoverschrijdend</a:t>
            </a:r>
            <a:r>
              <a:rPr lang="en-US" dirty="0" smtClean="0"/>
              <a:t> </a:t>
            </a:r>
            <a:r>
              <a:rPr lang="en-US" dirty="0" err="1" smtClean="0"/>
              <a:t>gedrag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Ooit</a:t>
            </a:r>
            <a:r>
              <a:rPr lang="en-US" dirty="0" smtClean="0"/>
              <a:t> </a:t>
            </a:r>
            <a:r>
              <a:rPr lang="en-US" dirty="0" err="1" smtClean="0"/>
              <a:t>meegemaakt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97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Bevraging</a:t>
            </a:r>
            <a:r>
              <a:rPr lang="en-US" dirty="0" smtClean="0"/>
              <a:t> </a:t>
            </a:r>
            <a:r>
              <a:rPr lang="en-US" dirty="0" err="1"/>
              <a:t>g</a:t>
            </a:r>
            <a:r>
              <a:rPr lang="en-US" dirty="0" err="1" smtClean="0"/>
              <a:t>rensoverschrijdend</a:t>
            </a:r>
            <a:r>
              <a:rPr lang="en-US" dirty="0" smtClean="0"/>
              <a:t> </a:t>
            </a:r>
            <a:r>
              <a:rPr lang="en-US" dirty="0" err="1" smtClean="0"/>
              <a:t>gedrag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Ooit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meegemaakt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Stap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1</a:t>
            </a:r>
            <a:r>
              <a:rPr lang="en-US" b="1" dirty="0" smtClean="0"/>
              <a:t>: </a:t>
            </a:r>
            <a:r>
              <a:rPr lang="nl-BE" i="1" dirty="0"/>
              <a:t>Heeft iemand uit jouw directe werkomgeving </a:t>
            </a:r>
            <a:r>
              <a:rPr lang="nl-BE" i="1" dirty="0" smtClean="0"/>
              <a:t>(…) </a:t>
            </a:r>
            <a:r>
              <a:rPr lang="nl-BE" b="1" i="1" u="sng" dirty="0"/>
              <a:t>ooit</a:t>
            </a:r>
            <a:r>
              <a:rPr lang="nl-BE" i="1" dirty="0"/>
              <a:t> een van de volgende zaken gedaan of gezegd tegen jou</a:t>
            </a:r>
            <a:r>
              <a:rPr lang="nl-BE" i="1" dirty="0" smtClean="0"/>
              <a:t>?</a:t>
            </a:r>
          </a:p>
          <a:p>
            <a:endParaRPr lang="nl-BE" dirty="0"/>
          </a:p>
          <a:p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Stap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2: </a:t>
            </a:r>
            <a:r>
              <a:rPr lang="nl-BE" i="1" dirty="0"/>
              <a:t>Je gaf aan dat iemand uit je directe werkomgeving volgende zaken gezegd of gedaan heeft ten aanzien van jou. </a:t>
            </a:r>
            <a:r>
              <a:rPr lang="nl-BE" b="1" i="1" u="sng" dirty="0"/>
              <a:t>Zou je deze ervaringen wel of niet als grensoverschrijdend beschrijven?</a:t>
            </a:r>
            <a:endParaRPr lang="en-US" b="1" i="1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In het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laatste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jaar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meegemaakt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400" b="1" dirty="0" err="1" smtClean="0">
                <a:solidFill>
                  <a:schemeClr val="accent5">
                    <a:lumMod val="75000"/>
                  </a:schemeClr>
                </a:solidFill>
              </a:rPr>
              <a:t>Stap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 3:  </a:t>
            </a:r>
            <a:r>
              <a:rPr lang="nl-BE" sz="2400" i="1" dirty="0"/>
              <a:t>Je gaf aan dat iemand uit je directe werkomgeving volgende zaken gezegd of gedaan heeft ten aanzien van jou. Hoe vaak heb je dat meegemaakt </a:t>
            </a:r>
            <a:r>
              <a:rPr lang="nl-BE" sz="2400" b="1" i="1" u="sng" dirty="0"/>
              <a:t>en</a:t>
            </a:r>
            <a:r>
              <a:rPr lang="nl-BE" sz="2400" i="1" dirty="0"/>
              <a:t> als grensoverschrijdend ervaren </a:t>
            </a:r>
            <a:r>
              <a:rPr lang="nl-BE" sz="2400" b="1" i="1" u="sng" dirty="0"/>
              <a:t>in het voorbije jaar?</a:t>
            </a: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60751" y="2000653"/>
            <a:ext cx="5428561" cy="418901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608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Ooit</a:t>
            </a:r>
            <a:r>
              <a:rPr lang="en-US" dirty="0" smtClean="0"/>
              <a:t> GOG </a:t>
            </a:r>
            <a:r>
              <a:rPr lang="en-US" dirty="0" err="1" smtClean="0"/>
              <a:t>meegemaakt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Cultuursector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Mannen</a:t>
            </a:r>
            <a:r>
              <a:rPr lang="en-US" dirty="0" smtClean="0"/>
              <a:t>: </a:t>
            </a:r>
            <a:r>
              <a:rPr lang="en-US" sz="3200" b="1" dirty="0" smtClean="0"/>
              <a:t>36%</a:t>
            </a:r>
          </a:p>
          <a:p>
            <a:endParaRPr lang="en-US" dirty="0"/>
          </a:p>
          <a:p>
            <a:r>
              <a:rPr lang="en-US" dirty="0" err="1" smtClean="0"/>
              <a:t>Vrouwen</a:t>
            </a:r>
            <a:r>
              <a:rPr lang="en-US" dirty="0" smtClean="0"/>
              <a:t>: </a:t>
            </a:r>
            <a:r>
              <a:rPr lang="en-US" sz="3200" b="1" dirty="0" smtClean="0"/>
              <a:t>71%</a:t>
            </a:r>
            <a:endParaRPr lang="en-US" sz="3200" b="1" dirty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Mediasector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 smtClean="0"/>
              <a:t>Mannen</a:t>
            </a:r>
            <a:r>
              <a:rPr lang="en-US" dirty="0" smtClean="0"/>
              <a:t>: </a:t>
            </a:r>
            <a:r>
              <a:rPr lang="en-US" sz="3200" b="1" dirty="0" smtClean="0"/>
              <a:t>30%</a:t>
            </a:r>
          </a:p>
          <a:p>
            <a:endParaRPr lang="en-US" dirty="0"/>
          </a:p>
          <a:p>
            <a:r>
              <a:rPr lang="en-US" dirty="0" err="1" smtClean="0"/>
              <a:t>Vrouwen</a:t>
            </a:r>
            <a:r>
              <a:rPr lang="en-US" dirty="0" smtClean="0"/>
              <a:t>: </a:t>
            </a:r>
            <a:r>
              <a:rPr lang="en-US" sz="3200" b="1" dirty="0" smtClean="0"/>
              <a:t>71%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48421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44137" y="-80963"/>
            <a:ext cx="10515600" cy="1325563"/>
          </a:xfrm>
        </p:spPr>
        <p:txBody>
          <a:bodyPr/>
          <a:lstStyle/>
          <a:p>
            <a:r>
              <a:rPr lang="nl-BE" dirty="0" smtClean="0"/>
              <a:t>Types grensoverschrijdend gedrag </a:t>
            </a:r>
            <a:endParaRPr lang="nl-BE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6872251"/>
              </p:ext>
            </p:extLst>
          </p:nvPr>
        </p:nvGraphicFramePr>
        <p:xfrm>
          <a:off x="144136" y="1090364"/>
          <a:ext cx="11335439" cy="5613400"/>
        </p:xfrm>
        <a:graphic>
          <a:graphicData uri="http://schemas.openxmlformats.org/drawingml/2006/table">
            <a:tbl>
              <a:tblPr/>
              <a:tblGrid>
                <a:gridCol w="11335439">
                  <a:extLst>
                    <a:ext uri="{9D8B030D-6E8A-4147-A177-3AD203B41FA5}">
                      <a16:colId xmlns:a16="http://schemas.microsoft.com/office/drawing/2014/main" val="3746210336"/>
                    </a:ext>
                  </a:extLst>
                </a:gridCol>
              </a:tblGrid>
              <a:tr h="280395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1" i="0" u="none" strike="noStrike" dirty="0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Communicatie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801100"/>
                  </a:ext>
                </a:extLst>
              </a:tr>
              <a:tr h="280395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Seksueel getinte opmerkingen of grappen gemaakt over jou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632616"/>
                  </a:ext>
                </a:extLst>
              </a:tr>
              <a:tr h="280395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Alleen of in het bijzijn van anderen ongepaste signalen gegeven of dingen tegen jou gezegd van seksuele aard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973487"/>
                  </a:ext>
                </a:extLst>
              </a:tr>
              <a:tr h="280395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Ongepaste seksueel getinte berichten naar jou gestuurd via mail, sms of sociale media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462003"/>
                  </a:ext>
                </a:extLst>
              </a:tr>
              <a:tr h="280395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Ongepaste, seksueel getinte foto’s of filmpjes van jou verspreid of getoond aan anderen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111876"/>
                  </a:ext>
                </a:extLst>
              </a:tr>
              <a:tr h="280395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Ongepaste, seksueel getinte verhalen of roddels verteld over jou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779883"/>
                  </a:ext>
                </a:extLst>
              </a:tr>
              <a:tr h="280395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1" i="0" u="none" strike="noStrike" dirty="0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Infantilisatie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781575"/>
                  </a:ext>
                </a:extLst>
              </a:tr>
              <a:tr h="280395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Tegen jou gepraat alsof je een klein kind was in plaats van een volwassene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234408"/>
                  </a:ext>
                </a:extLst>
              </a:tr>
              <a:tr h="280395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 als dom of incompetent behandeld omdat je een man of vrouw bent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309379"/>
                  </a:ext>
                </a:extLst>
              </a:tr>
              <a:tr h="280395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 publiekelijk aangesproken met een seksueel gerelateerde koosnaam (schatje, </a:t>
                      </a:r>
                      <a:r>
                        <a:rPr lang="nl-BE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poepke</a:t>
                      </a:r>
                      <a:r>
                        <a:rPr lang="nl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...)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332624"/>
                  </a:ext>
                </a:extLst>
              </a:tr>
              <a:tr h="280395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1" i="0" u="none" strike="noStrike" dirty="0" smtClean="0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(Fysiek) </a:t>
                      </a:r>
                      <a:r>
                        <a:rPr lang="nl-BE" sz="1800" b="1" i="0" u="none" strike="noStrike" dirty="0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lastig </a:t>
                      </a:r>
                      <a:r>
                        <a:rPr lang="nl-BE" sz="1800" b="1" i="0" u="none" strike="noStrike" dirty="0" smtClean="0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vallen</a:t>
                      </a:r>
                      <a:endParaRPr lang="nl-BE" sz="1800" b="1" i="0" u="none" strike="noStrike" dirty="0">
                        <a:solidFill>
                          <a:srgbClr val="F2F2F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783903"/>
                  </a:ext>
                </a:extLst>
              </a:tr>
              <a:tr h="280395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Ongepaste pogingen gedaan om een intieme relatie aan te gaan met jou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48093"/>
                  </a:ext>
                </a:extLst>
              </a:tr>
              <a:tr h="280395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 aangeraakt op een manier waarbij je je niet comfortabel voelde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128545"/>
                  </a:ext>
                </a:extLst>
              </a:tr>
              <a:tr h="280395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Blijven aandringen om met jou af te spreken buiten het werk ondanks eerdere afwijzing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11875"/>
                  </a:ext>
                </a:extLst>
              </a:tr>
              <a:tr h="280395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Blijven aandringen tot fysiek contact met jou ondanks eerdere afwijzingen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320368"/>
                  </a:ext>
                </a:extLst>
              </a:tr>
              <a:tr h="280395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 blijven aanraken nadat je had duidelijk gemaakt dat je dit niet wou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516692"/>
                  </a:ext>
                </a:extLst>
              </a:tr>
              <a:tr h="280395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1" i="0" u="none" strike="noStrike" dirty="0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Dwang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071548"/>
                  </a:ext>
                </a:extLst>
              </a:tr>
              <a:tr h="280395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 gedwongen tot seksuele handelingen  (of zelf seksuele handelingen verricht) waar je niet mee had ingestemd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031577"/>
                  </a:ext>
                </a:extLst>
              </a:tr>
              <a:tr h="280395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 via chantage om seksueel contact gevraagd (in ruil voor beloningen en/of onder dreiging van sancties)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747927"/>
                  </a:ext>
                </a:extLst>
              </a:tr>
              <a:tr h="280395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Door chantage seksueel contact gehad met jou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936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75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602861"/>
            <a:ext cx="5157787" cy="823912"/>
          </a:xfrm>
        </p:spPr>
        <p:txBody>
          <a:bodyPr/>
          <a:lstStyle/>
          <a:p>
            <a:r>
              <a:rPr lang="en-US" dirty="0" err="1" smtClean="0"/>
              <a:t>Cultuur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79594978"/>
              </p:ext>
            </p:extLst>
          </p:nvPr>
        </p:nvGraphicFramePr>
        <p:xfrm>
          <a:off x="439948" y="1544128"/>
          <a:ext cx="5557628" cy="4713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602861"/>
            <a:ext cx="5183188" cy="823912"/>
          </a:xfrm>
        </p:spPr>
        <p:txBody>
          <a:bodyPr/>
          <a:lstStyle/>
          <a:p>
            <a:r>
              <a:rPr lang="en-US" dirty="0" smtClean="0"/>
              <a:t>Media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247613018"/>
              </p:ext>
            </p:extLst>
          </p:nvPr>
        </p:nvGraphicFramePr>
        <p:xfrm>
          <a:off x="6172200" y="1544128"/>
          <a:ext cx="5516696" cy="5021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Rectangle 11"/>
          <p:cNvSpPr/>
          <p:nvPr/>
        </p:nvSpPr>
        <p:spPr>
          <a:xfrm>
            <a:off x="4131325" y="2842352"/>
            <a:ext cx="1575412" cy="29745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041354" y="3906362"/>
            <a:ext cx="1575412" cy="29745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9779976" y="2842352"/>
            <a:ext cx="1575412" cy="29745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9920689" y="3888884"/>
            <a:ext cx="1575412" cy="29745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31325" y="4970372"/>
            <a:ext cx="1575412" cy="29745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0113484" y="4872862"/>
            <a:ext cx="1575412" cy="29745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979624" y="1778342"/>
            <a:ext cx="837282" cy="29745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26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Grensoverschrijdend</a:t>
            </a:r>
            <a:r>
              <a:rPr lang="en-US" dirty="0" smtClean="0"/>
              <a:t> </a:t>
            </a:r>
            <a:r>
              <a:rPr lang="en-US" dirty="0" err="1" smtClean="0"/>
              <a:t>gedrag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Meegemaakt</a:t>
            </a:r>
            <a:r>
              <a:rPr lang="en-US" dirty="0" smtClean="0"/>
              <a:t> in het </a:t>
            </a:r>
            <a:r>
              <a:rPr lang="en-US" dirty="0" err="1" smtClean="0"/>
              <a:t>voorbije</a:t>
            </a:r>
            <a:r>
              <a:rPr lang="en-US" dirty="0" smtClean="0"/>
              <a:t> </a:t>
            </a:r>
            <a:r>
              <a:rPr lang="en-US" dirty="0" err="1" smtClean="0"/>
              <a:t>jaar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74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Bevraging</a:t>
            </a:r>
            <a:r>
              <a:rPr lang="en-US" dirty="0" smtClean="0"/>
              <a:t> </a:t>
            </a:r>
            <a:r>
              <a:rPr lang="en-US" dirty="0" err="1"/>
              <a:t>g</a:t>
            </a:r>
            <a:r>
              <a:rPr lang="en-US" dirty="0" err="1" smtClean="0"/>
              <a:t>rensoverschrijdend</a:t>
            </a:r>
            <a:r>
              <a:rPr lang="en-US" dirty="0" smtClean="0"/>
              <a:t> </a:t>
            </a:r>
            <a:r>
              <a:rPr lang="en-US" dirty="0" err="1" smtClean="0"/>
              <a:t>gedrag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Ooit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meegemaakt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Stap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1</a:t>
            </a:r>
            <a:r>
              <a:rPr lang="en-US" b="1" dirty="0" smtClean="0"/>
              <a:t>: </a:t>
            </a:r>
            <a:r>
              <a:rPr lang="nl-BE" i="1" dirty="0"/>
              <a:t>Heeft iemand uit jouw directe werkomgeving </a:t>
            </a:r>
            <a:r>
              <a:rPr lang="nl-BE" i="1" dirty="0" smtClean="0"/>
              <a:t>(…) </a:t>
            </a:r>
            <a:r>
              <a:rPr lang="nl-BE" b="1" i="1" u="sng" dirty="0"/>
              <a:t>ooit</a:t>
            </a:r>
            <a:r>
              <a:rPr lang="nl-BE" i="1" dirty="0"/>
              <a:t> een van de volgende zaken gedaan of gezegd tegen jou</a:t>
            </a:r>
            <a:r>
              <a:rPr lang="nl-BE" i="1" dirty="0" smtClean="0"/>
              <a:t>?</a:t>
            </a:r>
          </a:p>
          <a:p>
            <a:endParaRPr lang="nl-BE" dirty="0"/>
          </a:p>
          <a:p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Stap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2: </a:t>
            </a:r>
            <a:r>
              <a:rPr lang="nl-BE" i="1" dirty="0"/>
              <a:t>Je gaf aan dat iemand uit je directe werkomgeving volgende zaken gezegd of gedaan heeft ten aanzien van jou. </a:t>
            </a:r>
            <a:r>
              <a:rPr lang="nl-BE" b="1" i="1" u="sng" dirty="0"/>
              <a:t>Zou je deze ervaringen wel of niet als grensoverschrijdend beschrijven?</a:t>
            </a:r>
            <a:endParaRPr lang="en-US" b="1" i="1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In het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laatste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jaar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meegemaakt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400" b="1" dirty="0" err="1" smtClean="0">
                <a:solidFill>
                  <a:schemeClr val="accent5">
                    <a:lumMod val="75000"/>
                  </a:schemeClr>
                </a:solidFill>
              </a:rPr>
              <a:t>Stap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 3:  </a:t>
            </a:r>
            <a:r>
              <a:rPr lang="nl-BE" sz="2400" i="1" dirty="0"/>
              <a:t>Je gaf aan dat iemand uit je directe werkomgeving volgende zaken gezegd of gedaan heeft ten aanzien van jou. Hoe vaak heb je dat meegemaakt </a:t>
            </a:r>
            <a:r>
              <a:rPr lang="nl-BE" sz="2400" b="1" i="1" u="sng" dirty="0"/>
              <a:t>en</a:t>
            </a:r>
            <a:r>
              <a:rPr lang="nl-BE" sz="2400" i="1" dirty="0"/>
              <a:t> als grensoverschrijdend ervaren </a:t>
            </a:r>
            <a:r>
              <a:rPr lang="nl-BE" sz="2400" b="1" i="1" u="sng" dirty="0"/>
              <a:t>in het voorbije jaar?</a:t>
            </a: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097588" y="1835400"/>
            <a:ext cx="5428561" cy="418901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53734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het </a:t>
            </a:r>
            <a:r>
              <a:rPr lang="en-US" dirty="0" err="1" smtClean="0"/>
              <a:t>voorbije</a:t>
            </a:r>
            <a:r>
              <a:rPr lang="en-US" dirty="0" smtClean="0"/>
              <a:t> </a:t>
            </a:r>
            <a:r>
              <a:rPr lang="en-US" dirty="0" err="1" smtClean="0"/>
              <a:t>jaar</a:t>
            </a:r>
            <a:r>
              <a:rPr lang="en-US" dirty="0" smtClean="0"/>
              <a:t> </a:t>
            </a:r>
            <a:r>
              <a:rPr lang="en-US" dirty="0" err="1" smtClean="0"/>
              <a:t>GoG</a:t>
            </a:r>
            <a:r>
              <a:rPr lang="en-US" dirty="0" smtClean="0"/>
              <a:t> </a:t>
            </a:r>
            <a:r>
              <a:rPr lang="en-US" dirty="0" err="1" smtClean="0"/>
              <a:t>meegemaakt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Cultuur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Mannen</a:t>
            </a:r>
            <a:r>
              <a:rPr lang="en-US" dirty="0" smtClean="0"/>
              <a:t>: </a:t>
            </a:r>
            <a:r>
              <a:rPr lang="en-US" sz="3200" b="1" dirty="0" smtClean="0"/>
              <a:t>20%</a:t>
            </a:r>
          </a:p>
          <a:p>
            <a:endParaRPr lang="en-US" dirty="0"/>
          </a:p>
          <a:p>
            <a:r>
              <a:rPr lang="en-US" dirty="0" err="1" smtClean="0"/>
              <a:t>Vrouwen</a:t>
            </a:r>
            <a:r>
              <a:rPr lang="en-US" dirty="0" smtClean="0"/>
              <a:t>: </a:t>
            </a:r>
            <a:r>
              <a:rPr lang="en-US" sz="3200" b="1" dirty="0"/>
              <a:t>5</a:t>
            </a:r>
            <a:r>
              <a:rPr lang="en-US" sz="3200" b="1" dirty="0" smtClean="0"/>
              <a:t>1%</a:t>
            </a:r>
            <a:endParaRPr lang="en-US" sz="3200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Media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 smtClean="0"/>
              <a:t>Mannen</a:t>
            </a:r>
            <a:r>
              <a:rPr lang="en-US" dirty="0" smtClean="0"/>
              <a:t>: </a:t>
            </a:r>
            <a:r>
              <a:rPr lang="en-US" sz="3200" b="1" dirty="0" smtClean="0"/>
              <a:t>16%</a:t>
            </a:r>
          </a:p>
          <a:p>
            <a:endParaRPr lang="en-US" dirty="0"/>
          </a:p>
          <a:p>
            <a:r>
              <a:rPr lang="en-US" dirty="0" err="1" smtClean="0"/>
              <a:t>Vrouwen</a:t>
            </a:r>
            <a:r>
              <a:rPr lang="en-US" dirty="0" smtClean="0"/>
              <a:t>: </a:t>
            </a:r>
            <a:r>
              <a:rPr lang="en-US" sz="3200" b="1" dirty="0" smtClean="0"/>
              <a:t>4</a:t>
            </a:r>
            <a:r>
              <a:rPr lang="en-US" sz="3200" b="1" dirty="0"/>
              <a:t>7</a:t>
            </a:r>
            <a:r>
              <a:rPr lang="en-US" sz="3200" b="1" dirty="0" smtClean="0"/>
              <a:t>%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0503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Opzet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0273" indent="0">
              <a:buNone/>
            </a:pPr>
            <a:r>
              <a:rPr lang="nl-BE" b="1" dirty="0" smtClean="0"/>
              <a:t>Additionele bevraging bij…</a:t>
            </a:r>
          </a:p>
          <a:p>
            <a:r>
              <a:rPr lang="nl-BE" sz="2400" dirty="0" smtClean="0"/>
              <a:t>Onderzoek acteurs (2014)</a:t>
            </a:r>
          </a:p>
          <a:p>
            <a:r>
              <a:rPr lang="nl-BE" sz="2400" dirty="0" smtClean="0"/>
              <a:t>Onderzoek kunstenaars (2016)</a:t>
            </a:r>
          </a:p>
          <a:p>
            <a:r>
              <a:rPr lang="nl-BE" sz="2400" dirty="0" smtClean="0"/>
              <a:t>Onderzoek architecten en designers (2017)</a:t>
            </a:r>
          </a:p>
          <a:p>
            <a:endParaRPr lang="nl-BE" dirty="0" smtClean="0"/>
          </a:p>
          <a:p>
            <a:pPr marL="60273" indent="0">
              <a:buNone/>
            </a:pPr>
            <a:r>
              <a:rPr lang="nl-BE" b="1" dirty="0" smtClean="0"/>
              <a:t>Bevraging binnen de ‘brede’ sector</a:t>
            </a:r>
          </a:p>
          <a:p>
            <a:r>
              <a:rPr lang="nl-BE" sz="2400" dirty="0" smtClean="0"/>
              <a:t>Artistiek werk, technisch ondersteunend werk….</a:t>
            </a:r>
          </a:p>
          <a:p>
            <a:pPr lvl="1"/>
            <a:r>
              <a:rPr lang="nl-BE" dirty="0" smtClean="0"/>
              <a:t>Dus: vragenlijst moet een brede bevraging mogelijk maken </a:t>
            </a:r>
          </a:p>
          <a:p>
            <a:pPr lvl="2"/>
            <a:r>
              <a:rPr lang="nl-BE" sz="2400" dirty="0" smtClean="0"/>
              <a:t>Minder ruimte voor sectorspecifieke vragen </a:t>
            </a:r>
          </a:p>
          <a:p>
            <a:endParaRPr lang="nl-BE" dirty="0" smtClean="0"/>
          </a:p>
          <a:p>
            <a:pPr marL="0" indent="0">
              <a:buNone/>
            </a:pPr>
            <a:r>
              <a:rPr lang="nl-BE" b="1" dirty="0" smtClean="0"/>
              <a:t>Vergelijkend onderzoek: cultuur en media </a:t>
            </a:r>
            <a:endParaRPr lang="nl-BE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5667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</a:t>
            </a:r>
            <a:r>
              <a:rPr lang="en-US" dirty="0" err="1" smtClean="0"/>
              <a:t>grensoverschrijdend</a:t>
            </a:r>
            <a:r>
              <a:rPr lang="en-US" dirty="0" smtClean="0"/>
              <a:t> </a:t>
            </a:r>
            <a:r>
              <a:rPr lang="en-US" dirty="0" err="1" smtClean="0"/>
              <a:t>gedrag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8267693"/>
              </p:ext>
            </p:extLst>
          </p:nvPr>
        </p:nvGraphicFramePr>
        <p:xfrm>
          <a:off x="838200" y="1561384"/>
          <a:ext cx="10515600" cy="5115460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3646983655"/>
                    </a:ext>
                  </a:extLst>
                </a:gridCol>
              </a:tblGrid>
              <a:tr h="255773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1" i="0" u="none" strike="noStrike" dirty="0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Communicatie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946192"/>
                  </a:ext>
                </a:extLst>
              </a:tr>
              <a:tr h="255773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Seksueel getinte opmerkingen of grappen gemaakt over jou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351626"/>
                  </a:ext>
                </a:extLst>
              </a:tr>
              <a:tr h="255773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Alleen of in het bijzijn van anderen ongepaste signalen gegeven of dingen tegen jou gezegd van seksuele aard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988326"/>
                  </a:ext>
                </a:extLst>
              </a:tr>
              <a:tr h="255773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Ongepaste seksueel getinte berichten naar jou gestuurd via mail, sms of sociale media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118417"/>
                  </a:ext>
                </a:extLst>
              </a:tr>
              <a:tr h="255773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Ongepaste, seksueel getinte foto’s of filmpjes van jou verspreid of getoond aan anderen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615043"/>
                  </a:ext>
                </a:extLst>
              </a:tr>
              <a:tr h="255773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Ongepaste, seksueel getinte verhalen of roddels verteld over jou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209688"/>
                  </a:ext>
                </a:extLst>
              </a:tr>
              <a:tr h="255773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1" i="0" u="none" strike="noStrike" dirty="0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Infantilisatie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950951"/>
                  </a:ext>
                </a:extLst>
              </a:tr>
              <a:tr h="255773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Tegen jou gepraat alsof je een klein kind was in plaats van een volwassene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18830"/>
                  </a:ext>
                </a:extLst>
              </a:tr>
              <a:tr h="255773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 als dom of incompetent behandeld omdat je een man of vrouw bent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732433"/>
                  </a:ext>
                </a:extLst>
              </a:tr>
              <a:tr h="255773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 publiekelijk aangesproken met een seksueel gerelateerde koosnaam (schatje, poepke, ...)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879339"/>
                  </a:ext>
                </a:extLst>
              </a:tr>
              <a:tr h="255773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1" i="0" u="none" strike="noStrike" dirty="0" smtClean="0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(Fysiek) </a:t>
                      </a:r>
                      <a:r>
                        <a:rPr lang="nl-BE" sz="1400" b="1" i="0" u="none" strike="noStrike" dirty="0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lastig vallen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378772"/>
                  </a:ext>
                </a:extLst>
              </a:tr>
              <a:tr h="255773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Ongepaste pogingen gedaan om een intieme relatie aan te gaan met jou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074207"/>
                  </a:ext>
                </a:extLst>
              </a:tr>
              <a:tr h="255773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 aangeraakt op een manier waarbij je je niet comfortabel voelde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414824"/>
                  </a:ext>
                </a:extLst>
              </a:tr>
              <a:tr h="255773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Blijven aandringen om met jou af te spreken buiten het werk ondanks eerdere afwijzing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553048"/>
                  </a:ext>
                </a:extLst>
              </a:tr>
              <a:tr h="255773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Blijven aandringen tot fysiek contact met jou ondanks eerdere afwijzingen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481418"/>
                  </a:ext>
                </a:extLst>
              </a:tr>
              <a:tr h="255773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 blijven aanraken nadat je had duidelijk gemaakt dat je dit niet wou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763839"/>
                  </a:ext>
                </a:extLst>
              </a:tr>
              <a:tr h="255773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1" i="0" u="none" strike="noStrike" dirty="0" smtClean="0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Dwang</a:t>
                      </a:r>
                      <a:endParaRPr lang="nl-BE" sz="1400" b="1" i="0" u="none" strike="noStrike" dirty="0">
                        <a:solidFill>
                          <a:srgbClr val="F2F2F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013025"/>
                  </a:ext>
                </a:extLst>
              </a:tr>
              <a:tr h="255773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 gedwongen tot seksuele handelingen  (of zelf seksuele handelingen verricht) waar je niet mee had ingestemd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690283"/>
                  </a:ext>
                </a:extLst>
              </a:tr>
              <a:tr h="255773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 via chantage om seksueel contact gevraagd (in ruil voor beloningen en/of onder dreiging van sancties)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554054"/>
                  </a:ext>
                </a:extLst>
              </a:tr>
              <a:tr h="255773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Door chantage seksueel contact gehad met jou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933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934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GoG</a:t>
            </a:r>
            <a:r>
              <a:rPr lang="en-US" dirty="0" smtClean="0"/>
              <a:t> in het </a:t>
            </a:r>
            <a:r>
              <a:rPr lang="en-US" dirty="0" err="1" smtClean="0"/>
              <a:t>voorbije</a:t>
            </a:r>
            <a:r>
              <a:rPr lang="en-US" dirty="0" smtClean="0"/>
              <a:t> </a:t>
            </a:r>
            <a:r>
              <a:rPr lang="en-US" dirty="0" err="1" smtClean="0"/>
              <a:t>jaar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5719407"/>
              </p:ext>
            </p:extLst>
          </p:nvPr>
        </p:nvGraphicFramePr>
        <p:xfrm>
          <a:off x="838200" y="1825624"/>
          <a:ext cx="10515600" cy="4751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3393195" y="2005070"/>
            <a:ext cx="1983036" cy="3723701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31147" y="2005070"/>
            <a:ext cx="1983036" cy="3723701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9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Sector (</a:t>
            </a:r>
            <a:r>
              <a:rPr lang="en-US" dirty="0" err="1" smtClean="0"/>
              <a:t>mannen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vrouwen</a:t>
            </a:r>
            <a:r>
              <a:rPr lang="en-US" dirty="0" smtClean="0"/>
              <a:t>)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1774380"/>
              </p:ext>
            </p:extLst>
          </p:nvPr>
        </p:nvGraphicFramePr>
        <p:xfrm>
          <a:off x="838199" y="1266940"/>
          <a:ext cx="11037983" cy="5321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1372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Verklarende factoren </a:t>
            </a:r>
            <a:r>
              <a:rPr lang="nl-BE" sz="2000" dirty="0" smtClean="0"/>
              <a:t>(op basis van een logistisch regressiemodel: 0=Niet meegemaakt, 1= meegemaakt (en als GO ervaren) </a:t>
            </a:r>
            <a:endParaRPr lang="nl-BE" sz="20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4891138"/>
              </p:ext>
            </p:extLst>
          </p:nvPr>
        </p:nvGraphicFramePr>
        <p:xfrm>
          <a:off x="435142" y="1690688"/>
          <a:ext cx="11572374" cy="5167320"/>
        </p:xfrm>
        <a:graphic>
          <a:graphicData uri="http://schemas.openxmlformats.org/drawingml/2006/table">
            <a:tbl>
              <a:tblPr/>
              <a:tblGrid>
                <a:gridCol w="3857458">
                  <a:extLst>
                    <a:ext uri="{9D8B030D-6E8A-4147-A177-3AD203B41FA5}">
                      <a16:colId xmlns:a16="http://schemas.microsoft.com/office/drawing/2014/main" val="4189692195"/>
                    </a:ext>
                  </a:extLst>
                </a:gridCol>
                <a:gridCol w="3857458">
                  <a:extLst>
                    <a:ext uri="{9D8B030D-6E8A-4147-A177-3AD203B41FA5}">
                      <a16:colId xmlns:a16="http://schemas.microsoft.com/office/drawing/2014/main" val="4109829461"/>
                    </a:ext>
                  </a:extLst>
                </a:gridCol>
                <a:gridCol w="3857458">
                  <a:extLst>
                    <a:ext uri="{9D8B030D-6E8A-4147-A177-3AD203B41FA5}">
                      <a16:colId xmlns:a16="http://schemas.microsoft.com/office/drawing/2014/main" val="435698464"/>
                    </a:ext>
                  </a:extLst>
                </a:gridCol>
              </a:tblGrid>
              <a:tr h="194249"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Communicatie 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Infantilisatie 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(Fysiek) lastig vallen 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368382"/>
                  </a:ext>
                </a:extLst>
              </a:tr>
              <a:tr h="194249"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Geslacht 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Geslacht 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Geslacht 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18345"/>
                  </a:ext>
                </a:extLst>
              </a:tr>
              <a:tr h="194249"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 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 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 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5100272"/>
                  </a:ext>
                </a:extLst>
              </a:tr>
              <a:tr h="194249"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Vrouw 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Vrouw 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Vrouw 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5159935"/>
                  </a:ext>
                </a:extLst>
              </a:tr>
              <a:tr h="194249"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Leeftijd 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Leeftijd 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Leeftijd 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375261"/>
                  </a:ext>
                </a:extLst>
              </a:tr>
              <a:tr h="194249"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35 of jonger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35 of jonger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35 of jonger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2294145"/>
                  </a:ext>
                </a:extLst>
              </a:tr>
              <a:tr h="194249"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36-55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36-55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36-55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8736931"/>
                  </a:ext>
                </a:extLst>
              </a:tr>
              <a:tr h="194249"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of ouder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of ouder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of ouder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209817"/>
                  </a:ext>
                </a:extLst>
              </a:tr>
              <a:tr h="194249"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Opleiding 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Opleiding 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Opleiding 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880875"/>
                  </a:ext>
                </a:extLst>
              </a:tr>
              <a:tr h="194249"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Bachelor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Bachelor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Bachelor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875447"/>
                  </a:ext>
                </a:extLst>
              </a:tr>
              <a:tr h="194249"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6435169"/>
                  </a:ext>
                </a:extLst>
              </a:tr>
              <a:tr h="194249"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Universitaire master 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Universitaire master 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Universitaire master 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7092617"/>
                  </a:ext>
                </a:extLst>
              </a:tr>
              <a:tr h="194249"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917953"/>
                  </a:ext>
                </a:extLst>
              </a:tr>
              <a:tr h="194249"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Laag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Laag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Laag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0306096"/>
                  </a:ext>
                </a:extLst>
              </a:tr>
              <a:tr h="194249"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Midden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Midden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Midden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323146"/>
                  </a:ext>
                </a:extLst>
              </a:tr>
              <a:tr h="194249"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Hoog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Hoog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Hoog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354710"/>
                  </a:ext>
                </a:extLst>
              </a:tr>
              <a:tr h="194249"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Sector 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Sector 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Sector 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415558"/>
                  </a:ext>
                </a:extLst>
              </a:tr>
              <a:tr h="194249"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057135"/>
                  </a:ext>
                </a:extLst>
              </a:tr>
              <a:tr h="194249"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Cultuur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Cultuur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Cultuur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2314493"/>
                  </a:ext>
                </a:extLst>
              </a:tr>
              <a:tr h="370032"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Artistiek of artistiek technisch werk 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Artistiek of artistiek technisch werk 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Artistiek of artistiek technisch werk 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395515"/>
                  </a:ext>
                </a:extLst>
              </a:tr>
              <a:tr h="194249"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Nee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Nee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Nee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7684402"/>
                  </a:ext>
                </a:extLst>
              </a:tr>
              <a:tr h="194249"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200" b="1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866163"/>
                  </a:ext>
                </a:extLst>
              </a:tr>
              <a:tr h="194249">
                <a:tc>
                  <a:txBody>
                    <a:bodyPr/>
                    <a:lstStyle/>
                    <a:p>
                      <a:pPr algn="ctr" fontAlgn="b"/>
                      <a:endParaRPr lang="nl-BE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7902820"/>
                  </a:ext>
                </a:extLst>
              </a:tr>
              <a:tr h="211196">
                <a:tc>
                  <a:txBody>
                    <a:bodyPr/>
                    <a:lstStyle/>
                    <a:p>
                      <a:pPr algn="ctr" fontAlgn="b"/>
                      <a:endParaRPr lang="nl-BE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9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Minder vaak </a:t>
                      </a:r>
                      <a:r>
                        <a:rPr lang="nl-BE" sz="9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GoG</a:t>
                      </a:r>
                      <a:r>
                        <a:rPr lang="nl-BE" sz="9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meegemaakt in het voorbije jaar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010262"/>
                  </a:ext>
                </a:extLst>
              </a:tr>
              <a:tr h="312614">
                <a:tc>
                  <a:txBody>
                    <a:bodyPr/>
                    <a:lstStyle/>
                    <a:p>
                      <a:pPr algn="ctr" fontAlgn="b"/>
                      <a:endParaRPr lang="nl-BE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9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Vaker </a:t>
                      </a:r>
                      <a:r>
                        <a:rPr lang="nl-BE" sz="9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GoG</a:t>
                      </a:r>
                      <a:r>
                        <a:rPr lang="nl-BE" sz="9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meegemaakt in het voorbije jaar</a:t>
                      </a:r>
                    </a:p>
                  </a:txBody>
                  <a:tcPr marL="5480" marR="5480" marT="5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567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02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grensoverschrijdend gedrag doorheen de loopbaan</a:t>
            </a:r>
            <a:endParaRPr lang="nl-B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4067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5427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Omgaan met (seksueel) </a:t>
            </a:r>
            <a:r>
              <a:rPr lang="nl-BE" dirty="0"/>
              <a:t>grensoverschrijdend gedrag</a:t>
            </a:r>
            <a:br>
              <a:rPr lang="nl-BE" dirty="0"/>
            </a:b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4501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18213" y="512064"/>
            <a:ext cx="10515600" cy="5970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>
                <a:solidFill>
                  <a:schemeClr val="tx2"/>
                </a:solidFill>
              </a:rPr>
              <a:t>Bij confrontatie met gedrag 2 </a:t>
            </a:r>
            <a:r>
              <a:rPr lang="nl-BE" dirty="0" smtClean="0">
                <a:solidFill>
                  <a:schemeClr val="tx2"/>
                </a:solidFill>
              </a:rPr>
              <a:t>beoordelingen</a:t>
            </a:r>
            <a:endParaRPr lang="nl-BE" dirty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nl-BE" sz="2900" dirty="0"/>
              <a:t>Inschatting van de situatie: gaat het om grensoverschrijdend gedrag of niet?</a:t>
            </a:r>
          </a:p>
          <a:p>
            <a:pPr marL="514350" indent="-514350">
              <a:buFont typeface="+mj-lt"/>
              <a:buAutoNum type="arabicPeriod"/>
            </a:pPr>
            <a:r>
              <a:rPr lang="nl-BE" sz="2900" dirty="0"/>
              <a:t>Inschatting van de beste oplossing: Wat ga ik doen</a:t>
            </a:r>
            <a:r>
              <a:rPr lang="nl-BE" sz="2900" dirty="0" smtClean="0"/>
              <a:t>? Ga ik iets doen?</a:t>
            </a:r>
            <a:endParaRPr lang="nl-BE" sz="2900" dirty="0"/>
          </a:p>
          <a:p>
            <a:pPr marL="457200" lvl="1" indent="0">
              <a:buNone/>
            </a:pPr>
            <a:r>
              <a:rPr lang="nl-BE" sz="2000" dirty="0"/>
              <a:t> </a:t>
            </a:r>
          </a:p>
          <a:p>
            <a:pPr marL="0" indent="0">
              <a:buNone/>
            </a:pPr>
            <a:endParaRPr lang="nl-BE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nl-BE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nl-BE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nl-BE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nl-BE" dirty="0" smtClean="0"/>
              <a:t>	</a:t>
            </a:r>
            <a:r>
              <a:rPr lang="nl-BE" dirty="0" err="1" smtClean="0"/>
              <a:t>Copingmechanismen</a:t>
            </a:r>
            <a:endParaRPr lang="nl-BE" dirty="0"/>
          </a:p>
          <a:p>
            <a:pPr>
              <a:buFontTx/>
              <a:buChar char="-"/>
            </a:pPr>
            <a:endParaRPr lang="nl-BE" dirty="0" smtClean="0">
              <a:solidFill>
                <a:schemeClr val="tx2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987552" y="2999989"/>
          <a:ext cx="9758353" cy="1918727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6583680">
                  <a:extLst>
                    <a:ext uri="{9D8B030D-6E8A-4147-A177-3AD203B41FA5}">
                      <a16:colId xmlns:a16="http://schemas.microsoft.com/office/drawing/2014/main" val="983759848"/>
                    </a:ext>
                  </a:extLst>
                </a:gridCol>
                <a:gridCol w="3174673">
                  <a:extLst>
                    <a:ext uri="{9D8B030D-6E8A-4147-A177-3AD203B41FA5}">
                      <a16:colId xmlns:a16="http://schemas.microsoft.com/office/drawing/2014/main" val="2967876288"/>
                    </a:ext>
                  </a:extLst>
                </a:gridCol>
              </a:tblGrid>
              <a:tr h="340157">
                <a:tc>
                  <a:txBody>
                    <a:bodyPr/>
                    <a:lstStyle/>
                    <a:p>
                      <a:pPr algn="l" fontAlgn="ctr"/>
                      <a:r>
                        <a:rPr lang="nl-BE" sz="1800" b="1" u="none" strike="noStrike" dirty="0" smtClean="0">
                          <a:effectLst/>
                        </a:rPr>
                        <a:t>Inschatting van de</a:t>
                      </a:r>
                      <a:r>
                        <a:rPr lang="nl-BE" sz="1800" b="1" u="none" strike="noStrike" baseline="0" dirty="0" smtClean="0">
                          <a:effectLst/>
                        </a:rPr>
                        <a:t> situatie en beste oplossing</a:t>
                      </a:r>
                      <a:endParaRPr lang="nl-B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800" u="none" strike="noStrike" dirty="0" smtClean="0">
                          <a:effectLst/>
                        </a:rPr>
                        <a:t>% van</a:t>
                      </a:r>
                      <a:r>
                        <a:rPr lang="nl-BE" sz="1800" u="none" strike="noStrike" baseline="0" dirty="0" smtClean="0">
                          <a:effectLst/>
                        </a:rPr>
                        <a:t> personen die OOIT </a:t>
                      </a:r>
                      <a:r>
                        <a:rPr lang="nl-BE" sz="1800" u="none" strike="noStrike" baseline="0" dirty="0" err="1" smtClean="0">
                          <a:effectLst/>
                        </a:rPr>
                        <a:t>GoG</a:t>
                      </a:r>
                      <a:r>
                        <a:rPr lang="nl-BE" sz="1800" u="none" strike="noStrike" baseline="0" dirty="0" smtClean="0">
                          <a:effectLst/>
                        </a:rPr>
                        <a:t>  meegemaakt hebben (n=1114)</a:t>
                      </a:r>
                      <a:endParaRPr lang="nl-B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/>
                </a:tc>
                <a:extLst>
                  <a:ext uri="{0D108BD9-81ED-4DB2-BD59-A6C34878D82A}">
                    <a16:rowId xmlns:a16="http://schemas.microsoft.com/office/drawing/2014/main" val="3277721228"/>
                  </a:ext>
                </a:extLst>
              </a:tr>
              <a:tr h="340157">
                <a:tc>
                  <a:txBody>
                    <a:bodyPr/>
                    <a:lstStyle/>
                    <a:p>
                      <a:pPr algn="l" fontAlgn="ctr"/>
                      <a:r>
                        <a:rPr lang="nl-BE" sz="1800" u="none" strike="noStrike" dirty="0">
                          <a:effectLst/>
                        </a:rPr>
                        <a:t>ik ondervond er persoonlijk weinig hinder van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800" u="none" strike="noStrike" dirty="0">
                          <a:effectLst/>
                        </a:rPr>
                        <a:t>21,6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302889"/>
                  </a:ext>
                </a:extLst>
              </a:tr>
              <a:tr h="340157">
                <a:tc>
                  <a:txBody>
                    <a:bodyPr/>
                    <a:lstStyle/>
                    <a:p>
                      <a:pPr algn="l" fontAlgn="ctr"/>
                      <a:r>
                        <a:rPr lang="nl-BE" sz="1800" u="none" strike="noStrike" dirty="0">
                          <a:effectLst/>
                        </a:rPr>
                        <a:t>Ik vond het niet de moeite waard om er iets aan te doen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u="none" strike="noStrike" dirty="0">
                          <a:effectLst/>
                        </a:rPr>
                        <a:t>16,5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75883"/>
                  </a:ext>
                </a:extLst>
              </a:tr>
              <a:tr h="340157">
                <a:tc>
                  <a:txBody>
                    <a:bodyPr/>
                    <a:lstStyle/>
                    <a:p>
                      <a:pPr algn="l" fontAlgn="ctr"/>
                      <a:r>
                        <a:rPr lang="nl-BE" sz="1800" u="none" strike="noStrike" dirty="0">
                          <a:effectLst/>
                        </a:rPr>
                        <a:t>Ik heb niets gedaan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u="none" strike="noStrike" dirty="0">
                          <a:effectLst/>
                        </a:rPr>
                        <a:t>10,1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819561"/>
                  </a:ext>
                </a:extLst>
              </a:tr>
              <a:tr h="340157">
                <a:tc>
                  <a:txBody>
                    <a:bodyPr/>
                    <a:lstStyle/>
                    <a:p>
                      <a:pPr algn="l" fontAlgn="ctr"/>
                      <a:r>
                        <a:rPr lang="nl-BE" sz="1800" u="none" strike="noStrike" dirty="0">
                          <a:effectLst/>
                        </a:rPr>
                        <a:t>Ik duldde dit gedrag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u="none" strike="noStrike" dirty="0">
                          <a:effectLst/>
                        </a:rPr>
                        <a:t>17,5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998379"/>
                  </a:ext>
                </a:extLst>
              </a:tr>
            </a:tbl>
          </a:graphicData>
        </a:graphic>
      </p:graphicFrame>
      <p:sp>
        <p:nvSpPr>
          <p:cNvPr id="3" name="Right Arrow 2"/>
          <p:cNvSpPr/>
          <p:nvPr/>
        </p:nvSpPr>
        <p:spPr>
          <a:xfrm>
            <a:off x="987552" y="5394960"/>
            <a:ext cx="530352" cy="274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13831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85216" y="73152"/>
          <a:ext cx="11283696" cy="6669643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8942832">
                  <a:extLst>
                    <a:ext uri="{9D8B030D-6E8A-4147-A177-3AD203B41FA5}">
                      <a16:colId xmlns:a16="http://schemas.microsoft.com/office/drawing/2014/main" val="983759848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2967876288"/>
                    </a:ext>
                  </a:extLst>
                </a:gridCol>
              </a:tblGrid>
              <a:tr h="344122">
                <a:tc>
                  <a:txBody>
                    <a:bodyPr/>
                    <a:lstStyle/>
                    <a:p>
                      <a:pPr algn="l" fontAlgn="ctr"/>
                      <a:r>
                        <a:rPr lang="nl-BE" sz="18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Copingmechanismen</a:t>
                      </a:r>
                      <a:endParaRPr lang="nl-BE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% van</a:t>
                      </a:r>
                      <a:r>
                        <a:rPr lang="nl-BE" sz="1800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 personen die OOIT  </a:t>
                      </a:r>
                      <a:r>
                        <a:rPr lang="nl-BE" sz="1800" u="none" strike="noStrike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GoG</a:t>
                      </a:r>
                      <a:r>
                        <a:rPr lang="nl-BE" sz="1800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  meegemaakt hebben (n=1114)</a:t>
                      </a:r>
                      <a:endParaRPr lang="nl-BE" sz="1800" b="1" i="0" u="none" strike="noStrike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694826"/>
                  </a:ext>
                </a:extLst>
              </a:tr>
              <a:tr h="344122">
                <a:tc>
                  <a:txBody>
                    <a:bodyPr/>
                    <a:lstStyle/>
                    <a:p>
                      <a:pPr algn="l" fontAlgn="ctr"/>
                      <a:r>
                        <a:rPr lang="nl-BE" sz="1800" b="1" u="none" strike="noStrike" dirty="0">
                          <a:effectLst/>
                        </a:rPr>
                        <a:t>Zoeken van professionele steun, hulp van bevoegde instanties</a:t>
                      </a:r>
                      <a:endParaRPr lang="nl-B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nl-B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877275"/>
                  </a:ext>
                </a:extLst>
              </a:tr>
              <a:tr h="675394">
                <a:tc>
                  <a:txBody>
                    <a:bodyPr/>
                    <a:lstStyle/>
                    <a:p>
                      <a:pPr algn="l" fontAlgn="ctr"/>
                      <a:r>
                        <a:rPr lang="nl-BE" sz="1800" u="none" strike="noStrike" dirty="0">
                          <a:effectLst/>
                        </a:rPr>
                        <a:t>Ik heb iemand gecontacteerd (persoon, organisatie, politie) of erover gepraat met iemand uit mijn directe werkomgeving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u="none" strike="noStrike" dirty="0">
                          <a:effectLst/>
                        </a:rPr>
                        <a:t>7,6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238465"/>
                  </a:ext>
                </a:extLst>
              </a:tr>
              <a:tr h="344122">
                <a:tc>
                  <a:txBody>
                    <a:bodyPr/>
                    <a:lstStyle/>
                    <a:p>
                      <a:pPr algn="l" fontAlgn="ctr"/>
                      <a:r>
                        <a:rPr lang="nl-BE" sz="1800" b="1" u="none" strike="noStrike" dirty="0">
                          <a:effectLst/>
                        </a:rPr>
                        <a:t>Sociale coping</a:t>
                      </a:r>
                      <a:endParaRPr lang="nl-B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nl-B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825272"/>
                  </a:ext>
                </a:extLst>
              </a:tr>
              <a:tr h="344122">
                <a:tc>
                  <a:txBody>
                    <a:bodyPr/>
                    <a:lstStyle/>
                    <a:p>
                      <a:pPr algn="l" fontAlgn="ctr"/>
                      <a:r>
                        <a:rPr lang="nl-BE" sz="1800" u="none" strike="noStrike" dirty="0">
                          <a:effectLst/>
                        </a:rPr>
                        <a:t>Ik sprak erover met collega's of persoonlijke contacten binnen de sector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u="none" strike="noStrike" dirty="0">
                          <a:effectLst/>
                        </a:rPr>
                        <a:t>46,6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493131"/>
                  </a:ext>
                </a:extLst>
              </a:tr>
              <a:tr h="344122">
                <a:tc>
                  <a:txBody>
                    <a:bodyPr/>
                    <a:lstStyle/>
                    <a:p>
                      <a:pPr algn="l" fontAlgn="ctr"/>
                      <a:r>
                        <a:rPr lang="nl-BE" sz="1800" u="none" strike="noStrike" dirty="0">
                          <a:effectLst/>
                        </a:rPr>
                        <a:t>Ik sprak erover met persoonlijke contacten buiten de sector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u="none" strike="noStrike" dirty="0">
                          <a:effectLst/>
                        </a:rPr>
                        <a:t>36,5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011849"/>
                  </a:ext>
                </a:extLst>
              </a:tr>
              <a:tr h="344122">
                <a:tc>
                  <a:txBody>
                    <a:bodyPr/>
                    <a:lstStyle/>
                    <a:p>
                      <a:pPr algn="l" fontAlgn="ctr"/>
                      <a:r>
                        <a:rPr lang="nl-BE" sz="1800" b="1" u="none" strike="noStrike" dirty="0">
                          <a:effectLst/>
                        </a:rPr>
                        <a:t>Confrontatie</a:t>
                      </a:r>
                      <a:endParaRPr lang="nl-B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nl-B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936905"/>
                  </a:ext>
                </a:extLst>
              </a:tr>
              <a:tr h="344122">
                <a:tc>
                  <a:txBody>
                    <a:bodyPr/>
                    <a:lstStyle/>
                    <a:p>
                      <a:pPr algn="l" fontAlgn="ctr"/>
                      <a:r>
                        <a:rPr lang="nl-BE" sz="1800" u="none" strike="noStrike" dirty="0">
                          <a:effectLst/>
                        </a:rPr>
                        <a:t>Ik vertelde de persoon/personen dat ik het niet fijn vond wat hij/zij deed of deden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800" u="none" strike="noStrike" dirty="0">
                          <a:effectLst/>
                        </a:rPr>
                        <a:t>28,9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34696"/>
                  </a:ext>
                </a:extLst>
              </a:tr>
              <a:tr h="344122">
                <a:tc>
                  <a:txBody>
                    <a:bodyPr/>
                    <a:lstStyle/>
                    <a:p>
                      <a:pPr algn="l" fontAlgn="ctr"/>
                      <a:r>
                        <a:rPr lang="nl-BE" sz="1800" b="1" u="none" strike="noStrike" dirty="0">
                          <a:effectLst/>
                        </a:rPr>
                        <a:t>Vermijdingsgedrag</a:t>
                      </a:r>
                      <a:endParaRPr lang="nl-B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219972"/>
                  </a:ext>
                </a:extLst>
              </a:tr>
              <a:tr h="344122">
                <a:tc>
                  <a:txBody>
                    <a:bodyPr/>
                    <a:lstStyle/>
                    <a:p>
                      <a:pPr algn="l" fontAlgn="ctr"/>
                      <a:r>
                        <a:rPr lang="nl-BE" sz="1800" u="none" strike="noStrike" dirty="0">
                          <a:effectLst/>
                        </a:rPr>
                        <a:t>Ik vermeed de dader(s)/persoon of personen die dit gedrag stelden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u="none" strike="noStrike" dirty="0">
                          <a:effectLst/>
                        </a:rPr>
                        <a:t>35,5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499741"/>
                  </a:ext>
                </a:extLst>
              </a:tr>
              <a:tr h="344122">
                <a:tc>
                  <a:txBody>
                    <a:bodyPr/>
                    <a:lstStyle/>
                    <a:p>
                      <a:pPr algn="l" fontAlgn="ctr"/>
                      <a:r>
                        <a:rPr lang="nl-BE" sz="1800" u="none" strike="noStrike" dirty="0">
                          <a:effectLst/>
                        </a:rPr>
                        <a:t>Ik verzon een excuus zodat hij/zij me gerust zou(den) laten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800" u="none" strike="noStrike" dirty="0">
                          <a:effectLst/>
                        </a:rPr>
                        <a:t>10,1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932710"/>
                  </a:ext>
                </a:extLst>
              </a:tr>
              <a:tr h="344122">
                <a:tc>
                  <a:txBody>
                    <a:bodyPr/>
                    <a:lstStyle/>
                    <a:p>
                      <a:pPr algn="l" fontAlgn="ctr"/>
                      <a:r>
                        <a:rPr lang="nl-BE" sz="1800" b="1" u="none" strike="noStrike" dirty="0">
                          <a:effectLst/>
                        </a:rPr>
                        <a:t>Negatie</a:t>
                      </a:r>
                      <a:endParaRPr lang="nl-B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nl-B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576292"/>
                  </a:ext>
                </a:extLst>
              </a:tr>
              <a:tr h="344122">
                <a:tc>
                  <a:txBody>
                    <a:bodyPr/>
                    <a:lstStyle/>
                    <a:p>
                      <a:pPr algn="l" fontAlgn="ctr"/>
                      <a:r>
                        <a:rPr lang="nl-BE" sz="1800" u="none" strike="noStrike" dirty="0">
                          <a:effectLst/>
                        </a:rPr>
                        <a:t>Ik probeerde het te vergeten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800" u="none" strike="noStrike" dirty="0">
                          <a:effectLst/>
                        </a:rPr>
                        <a:t>15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717914"/>
                  </a:ext>
                </a:extLst>
              </a:tr>
              <a:tr h="344122">
                <a:tc>
                  <a:txBody>
                    <a:bodyPr/>
                    <a:lstStyle/>
                    <a:p>
                      <a:pPr algn="l" fontAlgn="ctr"/>
                      <a:r>
                        <a:rPr lang="nl-BE" sz="1800" u="none" strike="noStrike" dirty="0">
                          <a:effectLst/>
                        </a:rPr>
                        <a:t>Ik praatte op mezelf in dat het niet belangrijk was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800" u="none" strike="noStrike" dirty="0">
                          <a:effectLst/>
                        </a:rPr>
                        <a:t>13,5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656966"/>
                  </a:ext>
                </a:extLst>
              </a:tr>
              <a:tr h="344122">
                <a:tc>
                  <a:txBody>
                    <a:bodyPr/>
                    <a:lstStyle/>
                    <a:p>
                      <a:pPr algn="l" fontAlgn="ctr"/>
                      <a:r>
                        <a:rPr lang="nl-BE" sz="1800" u="none" strike="noStrike" dirty="0">
                          <a:effectLst/>
                        </a:rPr>
                        <a:t>Ik ging er van uit dat hij/zij het goed bedoelde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800" u="none" strike="noStrike" dirty="0">
                          <a:effectLst/>
                        </a:rPr>
                        <a:t>13,1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583185"/>
                  </a:ext>
                </a:extLst>
              </a:tr>
              <a:tr h="344122">
                <a:tc>
                  <a:txBody>
                    <a:bodyPr/>
                    <a:lstStyle/>
                    <a:p>
                      <a:pPr algn="l" fontAlgn="ctr"/>
                      <a:r>
                        <a:rPr lang="nl-BE" sz="1800" b="1" u="none" strike="noStrike" dirty="0">
                          <a:effectLst/>
                        </a:rPr>
                        <a:t>Neerslachtigheid</a:t>
                      </a:r>
                      <a:endParaRPr lang="nl-B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nl-B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020227"/>
                  </a:ext>
                </a:extLst>
              </a:tr>
              <a:tr h="344122">
                <a:tc>
                  <a:txBody>
                    <a:bodyPr/>
                    <a:lstStyle/>
                    <a:p>
                      <a:pPr algn="l" fontAlgn="ctr"/>
                      <a:r>
                        <a:rPr lang="nl-BE" sz="1800" u="none" strike="noStrike">
                          <a:effectLst/>
                        </a:rPr>
                        <a:t>Ik gaf mezelf de schuld</a:t>
                      </a:r>
                      <a:endParaRPr lang="nl-B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800" u="none" strike="noStrike" dirty="0">
                          <a:effectLst/>
                        </a:rPr>
                        <a:t>6,6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206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77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Inschatting situatie en al dan niet handelen</a:t>
            </a:r>
            <a:endParaRPr lang="nl-BE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561514"/>
          <a:ext cx="10515600" cy="502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153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914" y="152854"/>
            <a:ext cx="10515600" cy="696232"/>
          </a:xfrm>
        </p:spPr>
        <p:txBody>
          <a:bodyPr>
            <a:noAutofit/>
          </a:bodyPr>
          <a:lstStyle/>
          <a:p>
            <a:r>
              <a:rPr lang="nl-BE" sz="2800" dirty="0" smtClean="0"/>
              <a:t>Actieve </a:t>
            </a:r>
            <a:r>
              <a:rPr lang="nl-BE" sz="2800" dirty="0" err="1" smtClean="0"/>
              <a:t>copingmechanismen</a:t>
            </a:r>
            <a:r>
              <a:rPr lang="nl-BE" sz="2800" dirty="0" smtClean="0"/>
              <a:t>, </a:t>
            </a:r>
            <a:r>
              <a:rPr lang="nl-BE" sz="2400" i="1" dirty="0" smtClean="0"/>
              <a:t>gehanteerd door personen die OOIT werden fysiek lastig gevallen of gedwongen tot seksueel contact</a:t>
            </a:r>
            <a:endParaRPr lang="nl-BE" sz="2400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93913" y="849086"/>
          <a:ext cx="11625943" cy="5894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338942" y="1338943"/>
            <a:ext cx="4457701" cy="1632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816929" y="2318657"/>
            <a:ext cx="979714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457700" y="4678137"/>
            <a:ext cx="1434192" cy="8163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931229" y="3714750"/>
            <a:ext cx="960663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915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Thema’s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b="1" dirty="0" smtClean="0"/>
              <a:t>Sociaal demografische gegevens en beroep/sector </a:t>
            </a:r>
          </a:p>
          <a:p>
            <a:r>
              <a:rPr lang="nl-BE" b="1" dirty="0" smtClean="0"/>
              <a:t>Discriminatie en grensoverschrijdend gedrag</a:t>
            </a:r>
          </a:p>
          <a:p>
            <a:pPr lvl="1"/>
            <a:r>
              <a:rPr lang="nl-BE" dirty="0" smtClean="0"/>
              <a:t>Percepties gendergelijkheid en discriminatie in de cultuur- en mediasector </a:t>
            </a:r>
          </a:p>
          <a:p>
            <a:pPr lvl="1"/>
            <a:r>
              <a:rPr lang="nl-BE" dirty="0" smtClean="0"/>
              <a:t>Grensoverschrijdend gedrag: Perceptie  </a:t>
            </a:r>
          </a:p>
          <a:p>
            <a:pPr lvl="1"/>
            <a:r>
              <a:rPr lang="nl-BE" dirty="0" smtClean="0"/>
              <a:t>Grensoverschrijdend gedrag: Zelf meegemaakt </a:t>
            </a:r>
          </a:p>
          <a:p>
            <a:pPr lvl="1"/>
            <a:r>
              <a:rPr lang="nl-BE" dirty="0" smtClean="0"/>
              <a:t>Procedures/hulp</a:t>
            </a:r>
          </a:p>
          <a:p>
            <a:r>
              <a:rPr lang="nl-BE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Sociaal netwerk </a:t>
            </a:r>
            <a:r>
              <a:rPr lang="nl-BE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(nog niet in deze presentatie opgenomen) </a:t>
            </a:r>
          </a:p>
          <a:p>
            <a:r>
              <a:rPr lang="nl-BE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Arbeidssituatie en arbeidstevredenheid </a:t>
            </a:r>
            <a:r>
              <a:rPr lang="nl-BE" sz="1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(nog niet in deze presentatie opgenomen) </a:t>
            </a:r>
            <a:endParaRPr lang="nl-BE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81143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9456"/>
            <a:ext cx="10515600" cy="1298448"/>
          </a:xfrm>
        </p:spPr>
        <p:txBody>
          <a:bodyPr>
            <a:noAutofit/>
          </a:bodyPr>
          <a:lstStyle/>
          <a:p>
            <a:r>
              <a:rPr lang="nl-BE" sz="3200" dirty="0" smtClean="0">
                <a:solidFill>
                  <a:schemeClr val="accent1">
                    <a:lumMod val="50000"/>
                  </a:schemeClr>
                </a:solidFill>
              </a:rPr>
              <a:t>Professionele steun: wie? </a:t>
            </a:r>
            <a:r>
              <a:rPr lang="nl-BE" sz="2800" i="1" dirty="0" smtClean="0"/>
              <a:t>(personen die aangaven ooit iemand gecontacteerd te hebben of er met iemand over gepraat te hebben uit de directe werkomgeving, n=84, in %)</a:t>
            </a:r>
            <a:endParaRPr lang="nl-BE" sz="2800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40871" y="1387928"/>
          <a:ext cx="11413672" cy="5470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7849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914" y="152854"/>
            <a:ext cx="10515600" cy="696232"/>
          </a:xfrm>
        </p:spPr>
        <p:txBody>
          <a:bodyPr/>
          <a:lstStyle/>
          <a:p>
            <a:r>
              <a:rPr lang="nl-BE" dirty="0" smtClean="0"/>
              <a:t>Passieve </a:t>
            </a:r>
            <a:r>
              <a:rPr lang="nl-BE" dirty="0" err="1" smtClean="0"/>
              <a:t>copingmechanismen</a:t>
            </a:r>
            <a:endParaRPr lang="nl-BE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40871" y="1159329"/>
          <a:ext cx="10912929" cy="5017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Oval 5"/>
          <p:cNvSpPr/>
          <p:nvPr/>
        </p:nvSpPr>
        <p:spPr>
          <a:xfrm>
            <a:off x="8449056" y="4553712"/>
            <a:ext cx="658367" cy="45197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4" name="Straight Connector 3"/>
          <p:cNvCxnSpPr/>
          <p:nvPr/>
        </p:nvCxnSpPr>
        <p:spPr>
          <a:xfrm>
            <a:off x="4590288" y="1737360"/>
            <a:ext cx="640080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37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Coping door personen die fysiek werden lastig gevallen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BE" dirty="0" smtClean="0">
                <a:solidFill>
                  <a:schemeClr val="accent1">
                    <a:lumMod val="75000"/>
                  </a:schemeClr>
                </a:solidFill>
              </a:rPr>
              <a:t>Genderverschillen</a:t>
            </a:r>
          </a:p>
          <a:p>
            <a:pPr lvl="1"/>
            <a:r>
              <a:rPr lang="nl-BE" dirty="0"/>
              <a:t>V</a:t>
            </a:r>
            <a:r>
              <a:rPr lang="nl-BE" dirty="0" smtClean="0"/>
              <a:t>rouwen &gt; mannen</a:t>
            </a:r>
          </a:p>
          <a:p>
            <a:pPr lvl="2"/>
            <a:r>
              <a:rPr lang="nl-BE" dirty="0" smtClean="0"/>
              <a:t>Praten met collega’s of persoonlijke contacten binnen de sector</a:t>
            </a:r>
          </a:p>
          <a:p>
            <a:pPr lvl="2"/>
            <a:r>
              <a:rPr lang="nl-BE" dirty="0" smtClean="0"/>
              <a:t>Praten met persoonlijke contacten buiten de sector</a:t>
            </a:r>
          </a:p>
          <a:p>
            <a:pPr lvl="2"/>
            <a:r>
              <a:rPr lang="nl-BE" dirty="0" smtClean="0"/>
              <a:t>Excuus verzinnen zodat persoon hen gerust zou laten</a:t>
            </a:r>
          </a:p>
          <a:p>
            <a:pPr lvl="1"/>
            <a:r>
              <a:rPr lang="nl-BE" dirty="0" smtClean="0"/>
              <a:t>Mannen &gt; vrouwen</a:t>
            </a:r>
          </a:p>
          <a:p>
            <a:pPr lvl="2"/>
            <a:r>
              <a:rPr lang="nl-BE" dirty="0" smtClean="0"/>
              <a:t>Ondervinden er persoonlijk weinig hinder van</a:t>
            </a:r>
          </a:p>
          <a:p>
            <a:pPr lvl="2"/>
            <a:r>
              <a:rPr lang="nl-BE" dirty="0" smtClean="0"/>
              <a:t>Vinden het niet de moeite waard om er iets aan te doen</a:t>
            </a:r>
          </a:p>
          <a:p>
            <a:pPr lvl="2"/>
            <a:r>
              <a:rPr lang="nl-BE" dirty="0" smtClean="0"/>
              <a:t>Hebben niets gedaan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BE" dirty="0" smtClean="0">
                <a:solidFill>
                  <a:schemeClr val="accent1">
                    <a:lumMod val="75000"/>
                  </a:schemeClr>
                </a:solidFill>
              </a:rPr>
              <a:t>Tewerkstelling </a:t>
            </a:r>
            <a:r>
              <a:rPr lang="nl-BE" dirty="0">
                <a:solidFill>
                  <a:schemeClr val="accent1">
                    <a:lumMod val="75000"/>
                  </a:schemeClr>
                </a:solidFill>
              </a:rPr>
              <a:t>(los van statuut)</a:t>
            </a:r>
          </a:p>
          <a:p>
            <a:pPr lvl="1"/>
            <a:r>
              <a:rPr lang="nl-BE" dirty="0" smtClean="0"/>
              <a:t>Personen met tijdelijk contracten </a:t>
            </a:r>
            <a:r>
              <a:rPr lang="nl-BE" dirty="0"/>
              <a:t>&gt; </a:t>
            </a:r>
            <a:r>
              <a:rPr lang="nl-BE" dirty="0" smtClean="0"/>
              <a:t> personen met contract lange termijn </a:t>
            </a:r>
            <a:endParaRPr lang="nl-BE" dirty="0"/>
          </a:p>
          <a:p>
            <a:pPr lvl="2"/>
            <a:r>
              <a:rPr lang="nl-BE" dirty="0"/>
              <a:t>Praten met persoonlijke contacten buiten de sector</a:t>
            </a:r>
          </a:p>
          <a:p>
            <a:pPr lvl="2"/>
            <a:r>
              <a:rPr lang="nl-BE" sz="1800" dirty="0" smtClean="0"/>
              <a:t>Gedrag dulden</a:t>
            </a:r>
          </a:p>
          <a:p>
            <a:pPr lvl="2"/>
            <a:r>
              <a:rPr lang="nl-BE" dirty="0" smtClean="0"/>
              <a:t>Op zichzelf inpraten dat </a:t>
            </a:r>
            <a:r>
              <a:rPr lang="nl-BE" dirty="0"/>
              <a:t>het niet </a:t>
            </a:r>
            <a:r>
              <a:rPr lang="nl-BE" dirty="0" smtClean="0"/>
              <a:t>zo belangrijk </a:t>
            </a:r>
            <a:r>
              <a:rPr lang="nl-BE" dirty="0"/>
              <a:t>was</a:t>
            </a:r>
          </a:p>
          <a:p>
            <a:pPr lvl="2"/>
            <a:endParaRPr lang="nl-BE" sz="1700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7426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Grp="1"/>
          </p:cNvGraphicFramePr>
          <p:nvPr>
            <p:ph sz="half" idx="4294967295"/>
            <p:extLst/>
          </p:nvPr>
        </p:nvGraphicFramePr>
        <p:xfrm>
          <a:off x="160972" y="1681162"/>
          <a:ext cx="5745163" cy="3732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87375" y="327850"/>
            <a:ext cx="5157787" cy="1555433"/>
          </a:xfrm>
        </p:spPr>
        <p:txBody>
          <a:bodyPr>
            <a:normAutofit fontScale="92500" lnSpcReduction="10000"/>
          </a:bodyPr>
          <a:lstStyle/>
          <a:p>
            <a:r>
              <a:rPr lang="nl-BE" b="0" i="1" dirty="0">
                <a:solidFill>
                  <a:schemeClr val="tx2"/>
                </a:solidFill>
              </a:rPr>
              <a:t>Hebben de volgende actoren </a:t>
            </a:r>
            <a:r>
              <a:rPr lang="nl-BE" b="0" i="1" dirty="0" smtClean="0">
                <a:solidFill>
                  <a:schemeClr val="tx2"/>
                </a:solidFill>
              </a:rPr>
              <a:t>waarmee </a:t>
            </a:r>
            <a:r>
              <a:rPr lang="nl-BE" b="0" i="1" dirty="0">
                <a:solidFill>
                  <a:schemeClr val="tx2"/>
                </a:solidFill>
              </a:rPr>
              <a:t>je werkt een formeel beleid om te handelen wanneer je geconfronteerd wordt met seksuele intimidatie of grensoverschrijdend gedrag? </a:t>
            </a:r>
            <a:endParaRPr lang="nl-BE" b="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587375" y="5915627"/>
            <a:ext cx="5157787" cy="79673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nl-BE" sz="2000" dirty="0" smtClean="0"/>
              <a:t>Tijdelijken zijn minder op de hoogte van het bestaan van een formeel beleid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>
          <a:xfrm>
            <a:off x="6391656" y="327851"/>
            <a:ext cx="5183188" cy="1353312"/>
          </a:xfrm>
        </p:spPr>
        <p:txBody>
          <a:bodyPr>
            <a:normAutofit fontScale="92500" lnSpcReduction="20000"/>
          </a:bodyPr>
          <a:lstStyle/>
          <a:p>
            <a:r>
              <a:rPr lang="nl-BE" b="0" i="1" dirty="0" smtClean="0">
                <a:solidFill>
                  <a:schemeClr val="tx2"/>
                </a:solidFill>
              </a:rPr>
              <a:t>Indien formeel beleid: heb </a:t>
            </a:r>
            <a:r>
              <a:rPr lang="nl-BE" b="0" i="1" dirty="0">
                <a:solidFill>
                  <a:schemeClr val="tx2"/>
                </a:solidFill>
              </a:rPr>
              <a:t>je er </a:t>
            </a:r>
            <a:r>
              <a:rPr lang="nl-BE" b="0" i="1" dirty="0" smtClean="0">
                <a:solidFill>
                  <a:schemeClr val="tx2"/>
                </a:solidFill>
              </a:rPr>
              <a:t>vertrouwen </a:t>
            </a:r>
            <a:r>
              <a:rPr lang="nl-BE" b="0" i="1" dirty="0">
                <a:solidFill>
                  <a:schemeClr val="tx2"/>
                </a:solidFill>
              </a:rPr>
              <a:t>in dat een klacht over seksuele intimidatie op gepaste wijze zou behandeld worden als iemand het zou melden bij </a:t>
            </a:r>
            <a:r>
              <a:rPr lang="nl-BE" b="0" i="1" dirty="0" smtClean="0">
                <a:solidFill>
                  <a:schemeClr val="tx2"/>
                </a:solidFill>
              </a:rPr>
              <a:t>deze actoren/organisatie?</a:t>
            </a:r>
            <a:endParaRPr lang="nl-BE" b="0" dirty="0"/>
          </a:p>
        </p:txBody>
      </p:sp>
      <p:graphicFrame>
        <p:nvGraphicFramePr>
          <p:cNvPr id="8" name="Content Placeholder 5"/>
          <p:cNvGraphicFramePr>
            <a:graphicFrameLocks noGrp="1"/>
          </p:cNvGraphicFramePr>
          <p:nvPr>
            <p:ph sz="quarter" idx="4"/>
            <p:extLst/>
          </p:nvPr>
        </p:nvGraphicFramePr>
        <p:xfrm>
          <a:off x="6171565" y="1883283"/>
          <a:ext cx="5733923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Content Placeholder 8"/>
          <p:cNvSpPr txBox="1">
            <a:spLocks/>
          </p:cNvSpPr>
          <p:nvPr/>
        </p:nvSpPr>
        <p:spPr>
          <a:xfrm>
            <a:off x="6723888" y="5915627"/>
            <a:ext cx="5181600" cy="10880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nl-BE" sz="2000" dirty="0" smtClean="0"/>
              <a:t>Tijdelijken hebben minder vertrouwen in werkgevers</a:t>
            </a:r>
          </a:p>
        </p:txBody>
      </p:sp>
    </p:spTree>
    <p:extLst>
      <p:ext uri="{BB962C8B-B14F-4D97-AF65-F5344CB8AC3E}">
        <p14:creationId xmlns:p14="http://schemas.microsoft.com/office/powerpoint/2010/main" val="392605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8" grpId="0">
        <p:bldAsOne/>
      </p:bldGraphic>
      <p:bldP spid="1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839788" y="440191"/>
            <a:ext cx="5157787" cy="823912"/>
          </a:xfrm>
        </p:spPr>
        <p:txBody>
          <a:bodyPr>
            <a:normAutofit fontScale="77500" lnSpcReduction="20000"/>
          </a:bodyPr>
          <a:lstStyle/>
          <a:p>
            <a:r>
              <a:rPr lang="nl-BE" dirty="0" smtClean="0"/>
              <a:t>Mocht je geconfronteerd </a:t>
            </a:r>
            <a:r>
              <a:rPr lang="nl-BE" dirty="0"/>
              <a:t>worden met seksistisch </a:t>
            </a:r>
            <a:r>
              <a:rPr lang="nl-BE" dirty="0" smtClean="0"/>
              <a:t>of seksueel </a:t>
            </a:r>
            <a:r>
              <a:rPr lang="nl-BE" dirty="0"/>
              <a:t>grensoverschrijdend gedrag, </a:t>
            </a:r>
            <a:r>
              <a:rPr lang="nl-BE" dirty="0" smtClean="0"/>
              <a:t>zou je de weg vinden </a:t>
            </a:r>
            <a:r>
              <a:rPr lang="nl-BE" dirty="0"/>
              <a:t>naar de juiste kanalen</a:t>
            </a:r>
            <a:r>
              <a:rPr lang="nl-BE" dirty="0" smtClean="0"/>
              <a:t>? (n=2115)</a:t>
            </a:r>
            <a:endParaRPr lang="nl-B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172200" y="463323"/>
            <a:ext cx="5535386" cy="823912"/>
          </a:xfrm>
        </p:spPr>
        <p:txBody>
          <a:bodyPr>
            <a:noAutofit/>
          </a:bodyPr>
          <a:lstStyle/>
          <a:p>
            <a:r>
              <a:rPr lang="nl-BE" sz="1800" dirty="0" smtClean="0"/>
              <a:t>Vind </a:t>
            </a:r>
            <a:r>
              <a:rPr lang="nl-BE" sz="1800" dirty="0"/>
              <a:t>je dat problemen rond grensoverschrijdend gedrag over het algemeen makkelijk of moeilijk bespreekbaar zijn binnen de organisatie(s) waar(mee) je werkt</a:t>
            </a:r>
            <a:r>
              <a:rPr lang="nl-BE" sz="1800" dirty="0" smtClean="0"/>
              <a:t>? </a:t>
            </a:r>
            <a:r>
              <a:rPr lang="nl-BE" sz="1800" dirty="0"/>
              <a:t>(</a:t>
            </a:r>
            <a:r>
              <a:rPr lang="nl-BE" sz="1800" dirty="0" smtClean="0"/>
              <a:t>n=2100)</a:t>
            </a:r>
            <a:endParaRPr lang="nl-BE" sz="18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522514" y="1436914"/>
          <a:ext cx="5475062" cy="5192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ontent Placeholder 10"/>
          <p:cNvGraphicFramePr>
            <a:graphicFrameLocks noGrp="1"/>
          </p:cNvGraphicFramePr>
          <p:nvPr>
            <p:ph sz="quarter" idx="4"/>
            <p:extLst/>
          </p:nvPr>
        </p:nvGraphicFramePr>
        <p:xfrm>
          <a:off x="5997575" y="1436914"/>
          <a:ext cx="5710011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212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BE" sz="2400" i="1" dirty="0">
                <a:solidFill>
                  <a:schemeClr val="tx2"/>
                </a:solidFill>
              </a:rPr>
              <a:t>Heb je ooit een </a:t>
            </a:r>
            <a:r>
              <a:rPr lang="nl-BE" sz="2400" i="1" dirty="0" smtClean="0">
                <a:solidFill>
                  <a:schemeClr val="tx2"/>
                </a:solidFill>
              </a:rPr>
              <a:t>organisatie </a:t>
            </a:r>
            <a:r>
              <a:rPr lang="nl-BE" sz="2400" i="1" dirty="0">
                <a:solidFill>
                  <a:schemeClr val="tx2"/>
                </a:solidFill>
              </a:rPr>
              <a:t>of persoon gecontacteerd binnen je professionele omgeving om seksueel grensoverschrijdend gedrag aan te kaarten of aan te klagen dat je had opgemerkt bij iemand anders? 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775016"/>
          <a:ext cx="10280904" cy="2194560"/>
        </p:xfrm>
        <a:graphic>
          <a:graphicData uri="http://schemas.openxmlformats.org/drawingml/2006/table">
            <a:tbl>
              <a:tblPr firstRow="1">
                <a:tableStyleId>{74C1A8A3-306A-4EB7-A6B1-4F7E0EB9C5D6}</a:tableStyleId>
              </a:tblPr>
              <a:tblGrid>
                <a:gridCol w="8384040">
                  <a:extLst>
                    <a:ext uri="{9D8B030D-6E8A-4147-A177-3AD203B41FA5}">
                      <a16:colId xmlns:a16="http://schemas.microsoft.com/office/drawing/2014/main" val="4142544943"/>
                    </a:ext>
                  </a:extLst>
                </a:gridCol>
                <a:gridCol w="875159">
                  <a:extLst>
                    <a:ext uri="{9D8B030D-6E8A-4147-A177-3AD203B41FA5}">
                      <a16:colId xmlns:a16="http://schemas.microsoft.com/office/drawing/2014/main" val="3059040087"/>
                    </a:ext>
                  </a:extLst>
                </a:gridCol>
                <a:gridCol w="1021705">
                  <a:extLst>
                    <a:ext uri="{9D8B030D-6E8A-4147-A177-3AD203B41FA5}">
                      <a16:colId xmlns:a16="http://schemas.microsoft.com/office/drawing/2014/main" val="26756508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endParaRPr lang="nl-B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800" u="none" strike="noStrike" dirty="0">
                          <a:effectLst/>
                        </a:rPr>
                        <a:t>%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(n=2045)</a:t>
                      </a:r>
                      <a:endParaRPr lang="nl-BE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813536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u="none" strike="noStrike" dirty="0">
                          <a:effectLst/>
                        </a:rPr>
                        <a:t>Nee, ik heb hier nooit iemand over aangesproken binnen mijn directe werkomgeving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800" u="none" strike="noStrike">
                          <a:effectLst/>
                        </a:rPr>
                        <a:t>83,9</a:t>
                      </a:r>
                      <a:endParaRPr lang="nl-B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800" u="none" strike="noStrike">
                          <a:effectLst/>
                        </a:rPr>
                        <a:t>1716</a:t>
                      </a:r>
                      <a:endParaRPr lang="nl-B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0110953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meest gecontacteerde</a:t>
                      </a:r>
                      <a:r>
                        <a:rPr lang="nl-BE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personen/instanties:</a:t>
                      </a:r>
                      <a:endParaRPr lang="nl-B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endParaRPr lang="nl-B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endParaRPr lang="nl-B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5612899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BE" sz="1800" u="none" strike="noStrike" dirty="0" smtClean="0">
                          <a:effectLst/>
                        </a:rPr>
                        <a:t>leidinggevende </a:t>
                      </a:r>
                      <a:r>
                        <a:rPr lang="nl-BE" sz="1800" u="none" strike="noStrike" dirty="0">
                          <a:effectLst/>
                        </a:rPr>
                        <a:t>of een verantwoordelijke binnen de organisatie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800" u="none" strike="noStrike" dirty="0">
                          <a:effectLst/>
                        </a:rPr>
                        <a:t>8,7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800" u="none" strike="noStrike" dirty="0">
                          <a:effectLst/>
                        </a:rPr>
                        <a:t>177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7546767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BE" sz="1800" u="none" strike="noStrike" dirty="0" smtClean="0">
                          <a:effectLst/>
                        </a:rPr>
                        <a:t>vertrouwenspersoon </a:t>
                      </a:r>
                      <a:r>
                        <a:rPr lang="nl-BE" sz="1800" u="none" strike="noStrike" dirty="0">
                          <a:effectLst/>
                        </a:rPr>
                        <a:t>binnen de organisatie of een van de organisaties waar ik werk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800" u="none" strike="noStrike">
                          <a:effectLst/>
                        </a:rPr>
                        <a:t>4,7</a:t>
                      </a:r>
                      <a:endParaRPr lang="nl-B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800" u="none" strike="noStrike" dirty="0">
                          <a:effectLst/>
                        </a:rPr>
                        <a:t>96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0157521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BE" sz="1800" u="none" strike="noStrike" dirty="0" smtClean="0">
                          <a:effectLst/>
                        </a:rPr>
                        <a:t>externe </a:t>
                      </a:r>
                      <a:r>
                        <a:rPr lang="nl-BE" sz="1800" u="none" strike="noStrike" dirty="0">
                          <a:effectLst/>
                        </a:rPr>
                        <a:t>persoon of organisatie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800" u="none" strike="noStrike">
                          <a:effectLst/>
                        </a:rPr>
                        <a:t>2,5</a:t>
                      </a:r>
                      <a:endParaRPr lang="nl-B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800" u="none" strike="noStrike" dirty="0">
                          <a:effectLst/>
                        </a:rPr>
                        <a:t>51</a:t>
                      </a:r>
                      <a:endParaRPr lang="nl-B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892124536"/>
                  </a:ext>
                </a:extLst>
              </a:tr>
            </a:tbl>
          </a:graphicData>
        </a:graphic>
      </p:graphicFrame>
      <p:graphicFrame>
        <p:nvGraphicFramePr>
          <p:cNvPr id="4" name="Content Placeholder 8"/>
          <p:cNvGraphicFramePr>
            <a:graphicFrameLocks/>
          </p:cNvGraphicFramePr>
          <p:nvPr>
            <p:extLst/>
          </p:nvPr>
        </p:nvGraphicFramePr>
        <p:xfrm>
          <a:off x="2077144" y="4210621"/>
          <a:ext cx="9276656" cy="2647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3"/>
          <p:cNvSpPr txBox="1">
            <a:spLocks/>
          </p:cNvSpPr>
          <p:nvPr/>
        </p:nvSpPr>
        <p:spPr>
          <a:xfrm>
            <a:off x="650498" y="4210621"/>
            <a:ext cx="3182476" cy="9177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2400" i="1" dirty="0" smtClean="0">
                <a:solidFill>
                  <a:schemeClr val="accent5">
                    <a:lumMod val="50000"/>
                  </a:schemeClr>
                </a:solidFill>
              </a:rPr>
              <a:t>In welke mate verder geholpen?</a:t>
            </a:r>
            <a:endParaRPr lang="nl-BE" sz="24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Left Brace 1"/>
          <p:cNvSpPr/>
          <p:nvPr/>
        </p:nvSpPr>
        <p:spPr>
          <a:xfrm>
            <a:off x="838200" y="2852928"/>
            <a:ext cx="45719" cy="640080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" name="Curved Right Arrow 2"/>
          <p:cNvSpPr/>
          <p:nvPr/>
        </p:nvSpPr>
        <p:spPr>
          <a:xfrm>
            <a:off x="164592" y="3145536"/>
            <a:ext cx="475488" cy="133502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983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BE" sz="2400" i="1" dirty="0">
                <a:solidFill>
                  <a:schemeClr val="tx2"/>
                </a:solidFill>
              </a:rPr>
              <a:t> Je gaf aan dat je niet (altijd) werd verder geholpen met klachten over grensoverschrijdend gedrag. Kan je aangeven wat hier volgens jou de reden voor was</a:t>
            </a:r>
            <a:r>
              <a:rPr lang="nl-BE" sz="2400" i="1" dirty="0" smtClean="0">
                <a:solidFill>
                  <a:schemeClr val="tx2"/>
                </a:solidFill>
              </a:rPr>
              <a:t>? </a:t>
            </a:r>
            <a:r>
              <a:rPr lang="nl-BE" sz="2000" i="1" dirty="0" smtClean="0">
                <a:solidFill>
                  <a:schemeClr val="tx2"/>
                </a:solidFill>
              </a:rPr>
              <a:t>(Meerdere </a:t>
            </a:r>
            <a:r>
              <a:rPr lang="nl-BE" sz="2000" i="1" dirty="0">
                <a:solidFill>
                  <a:schemeClr val="tx2"/>
                </a:solidFill>
              </a:rPr>
              <a:t>antwoorden </a:t>
            </a:r>
            <a:r>
              <a:rPr lang="nl-BE" sz="2000" i="1" dirty="0" smtClean="0">
                <a:solidFill>
                  <a:schemeClr val="tx2"/>
                </a:solidFill>
              </a:rPr>
              <a:t>mogelijk, 5 meest geselecteerde antwoorden, n= 169)</a:t>
            </a:r>
            <a:endParaRPr lang="nl-BE" sz="2000" i="1" dirty="0">
              <a:solidFill>
                <a:schemeClr val="tx2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0255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Chart 15"/>
          <p:cNvGraphicFramePr>
            <a:graphicFrameLocks/>
          </p:cNvGraphicFramePr>
          <p:nvPr>
            <p:extLst/>
          </p:nvPr>
        </p:nvGraphicFramePr>
        <p:xfrm>
          <a:off x="1920239" y="1920239"/>
          <a:ext cx="10271761" cy="4925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839788" y="111671"/>
            <a:ext cx="10269490" cy="823912"/>
          </a:xfrm>
        </p:spPr>
        <p:txBody>
          <a:bodyPr>
            <a:normAutofit/>
          </a:bodyPr>
          <a:lstStyle/>
          <a:p>
            <a:r>
              <a:rPr lang="nl-BE" b="0" i="1" dirty="0">
                <a:solidFill>
                  <a:schemeClr val="tx2"/>
                </a:solidFill>
              </a:rPr>
              <a:t>Heb je er ooit aan gedacht om iemand of een organisatie te contacteren om </a:t>
            </a:r>
            <a:r>
              <a:rPr lang="nl-BE" b="0" i="1" dirty="0" smtClean="0">
                <a:solidFill>
                  <a:schemeClr val="tx2"/>
                </a:solidFill>
              </a:rPr>
              <a:t>GOG aan te </a:t>
            </a:r>
            <a:r>
              <a:rPr lang="nl-BE" b="0" i="1" dirty="0">
                <a:solidFill>
                  <a:schemeClr val="tx2"/>
                </a:solidFill>
              </a:rPr>
              <a:t>kaarten of aan te klagen maar dit uiteindelijk niet gedaan?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5558325" y="1037811"/>
            <a:ext cx="6305716" cy="882428"/>
          </a:xfrm>
        </p:spPr>
        <p:txBody>
          <a:bodyPr>
            <a:normAutofit/>
          </a:bodyPr>
          <a:lstStyle/>
          <a:p>
            <a:r>
              <a:rPr lang="nl-BE" sz="2000" b="0" dirty="0" smtClean="0">
                <a:solidFill>
                  <a:schemeClr val="accent2"/>
                </a:solidFill>
              </a:rPr>
              <a:t>Waarom niet? </a:t>
            </a:r>
            <a:r>
              <a:rPr lang="nl-BE" sz="1600" b="0" dirty="0" smtClean="0">
                <a:solidFill>
                  <a:schemeClr val="tx2"/>
                </a:solidFill>
              </a:rPr>
              <a:t>(n= 284, meerdere antwoorden mogelijk, 5 meest vermelde redenen)</a:t>
            </a:r>
            <a:endParaRPr lang="nl-BE" sz="1600" b="0" dirty="0">
              <a:solidFill>
                <a:schemeClr val="tx2"/>
              </a:solidFill>
            </a:endParaRP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-122830" y="3174846"/>
          <a:ext cx="3002507" cy="2884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6" name="Curved Connector 5"/>
          <p:cNvCxnSpPr/>
          <p:nvPr/>
        </p:nvCxnSpPr>
        <p:spPr>
          <a:xfrm flipV="1">
            <a:off x="1097280" y="1444752"/>
            <a:ext cx="4261104" cy="2395729"/>
          </a:xfrm>
          <a:prstGeom prst="curvedConnector3">
            <a:avLst>
              <a:gd name="adj1" fmla="val -644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680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Veldwerk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BE" dirty="0" smtClean="0"/>
              <a:t>Respons </a:t>
            </a:r>
            <a:endParaRPr lang="nl-BE" dirty="0" smtClean="0">
              <a:solidFill>
                <a:srgbClr val="FF0000"/>
              </a:solidFill>
            </a:endParaRPr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endParaRPr lang="nl-BE" sz="1400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i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315200" y="1825625"/>
            <a:ext cx="4038600" cy="4351338"/>
          </a:xfrm>
        </p:spPr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r>
              <a:rPr lang="nl-BE" b="1" dirty="0" smtClean="0"/>
              <a:t>Introductie: </a:t>
            </a:r>
            <a:r>
              <a:rPr lang="nl-BE" dirty="0" smtClean="0"/>
              <a:t>26/04 </a:t>
            </a:r>
          </a:p>
          <a:p>
            <a:endParaRPr lang="nl-BE" dirty="0" smtClean="0"/>
          </a:p>
          <a:p>
            <a:r>
              <a:rPr lang="nl-BE" b="1" dirty="0" smtClean="0"/>
              <a:t>Herinnering 1: </a:t>
            </a:r>
            <a:r>
              <a:rPr lang="nl-BE" dirty="0" smtClean="0"/>
              <a:t>03/05</a:t>
            </a:r>
          </a:p>
          <a:p>
            <a:r>
              <a:rPr lang="nl-BE" b="1" dirty="0" smtClean="0"/>
              <a:t>Herinnering 2: </a:t>
            </a:r>
            <a:r>
              <a:rPr lang="nl-BE" dirty="0" smtClean="0"/>
              <a:t>17/05</a:t>
            </a:r>
          </a:p>
          <a:p>
            <a:endParaRPr lang="nl-BE" dirty="0" smtClean="0"/>
          </a:p>
          <a:p>
            <a:r>
              <a:rPr lang="nl-BE" b="1" dirty="0" smtClean="0"/>
              <a:t>Einde: </a:t>
            </a:r>
            <a:r>
              <a:rPr lang="nl-BE" dirty="0" smtClean="0"/>
              <a:t>25/05</a:t>
            </a:r>
            <a:endParaRPr lang="nl-B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813354"/>
              </p:ext>
            </p:extLst>
          </p:nvPr>
        </p:nvGraphicFramePr>
        <p:xfrm>
          <a:off x="990140" y="2376160"/>
          <a:ext cx="5029659" cy="4000920"/>
        </p:xfrm>
        <a:graphic>
          <a:graphicData uri="http://schemas.openxmlformats.org/drawingml/2006/table">
            <a:tbl>
              <a:tblPr/>
              <a:tblGrid>
                <a:gridCol w="3387321">
                  <a:extLst>
                    <a:ext uri="{9D8B030D-6E8A-4147-A177-3AD203B41FA5}">
                      <a16:colId xmlns:a16="http://schemas.microsoft.com/office/drawing/2014/main" val="2106244473"/>
                    </a:ext>
                  </a:extLst>
                </a:gridCol>
                <a:gridCol w="821169">
                  <a:extLst>
                    <a:ext uri="{9D8B030D-6E8A-4147-A177-3AD203B41FA5}">
                      <a16:colId xmlns:a16="http://schemas.microsoft.com/office/drawing/2014/main" val="1305118713"/>
                    </a:ext>
                  </a:extLst>
                </a:gridCol>
                <a:gridCol w="821169">
                  <a:extLst>
                    <a:ext uri="{9D8B030D-6E8A-4147-A177-3AD203B41FA5}">
                      <a16:colId xmlns:a16="http://schemas.microsoft.com/office/drawing/2014/main" val="1534877350"/>
                    </a:ext>
                  </a:extLst>
                </a:gridCol>
              </a:tblGrid>
              <a:tr h="354872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Persoonlijke uitnodiging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842692"/>
                  </a:ext>
                </a:extLst>
              </a:tr>
              <a:tr h="354872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email (geldig)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293282"/>
                  </a:ext>
                </a:extLst>
              </a:tr>
              <a:tr h="658349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Onvolledige respons (maar wel de vragen rond GoG ingevuld)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01273"/>
                  </a:ext>
                </a:extLst>
              </a:tr>
              <a:tr h="354872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Volledige respons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238524"/>
                  </a:ext>
                </a:extLst>
              </a:tr>
              <a:tr h="354872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B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Open link (geen respons berekening mogelijk)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44370"/>
                  </a:ext>
                </a:extLst>
              </a:tr>
              <a:tr h="658349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Onvolledige respons (maar wel de vragen rond GoG ingevuld)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9081097"/>
                  </a:ext>
                </a:extLst>
              </a:tr>
              <a:tr h="354872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Volledige respons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167960"/>
                  </a:ext>
                </a:extLst>
              </a:tr>
              <a:tr h="354872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Onvolledige respons (totaal)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780334"/>
                  </a:ext>
                </a:extLst>
              </a:tr>
              <a:tr h="354872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Volledige respons (totaal)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429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20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b="1" dirty="0" smtClean="0"/>
              <a:t>Wie zit er in onze sample?</a:t>
            </a:r>
            <a:endParaRPr lang="nl-BE" b="1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Sociaal-demografische en beroepskenmerken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18901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Verdeling respons naar sector en subsector </a:t>
            </a:r>
            <a:endParaRPr lang="nl-BE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/>
          </p:nvPr>
        </p:nvGraphicFramePr>
        <p:xfrm>
          <a:off x="838201" y="1535506"/>
          <a:ext cx="10453775" cy="5020568"/>
        </p:xfrm>
        <a:graphic>
          <a:graphicData uri="http://schemas.openxmlformats.org/drawingml/2006/table">
            <a:tbl>
              <a:tblPr/>
              <a:tblGrid>
                <a:gridCol w="6340815">
                  <a:extLst>
                    <a:ext uri="{9D8B030D-6E8A-4147-A177-3AD203B41FA5}">
                      <a16:colId xmlns:a16="http://schemas.microsoft.com/office/drawing/2014/main" val="672957920"/>
                    </a:ext>
                  </a:extLst>
                </a:gridCol>
                <a:gridCol w="2056480">
                  <a:extLst>
                    <a:ext uri="{9D8B030D-6E8A-4147-A177-3AD203B41FA5}">
                      <a16:colId xmlns:a16="http://schemas.microsoft.com/office/drawing/2014/main" val="2811748307"/>
                    </a:ext>
                  </a:extLst>
                </a:gridCol>
                <a:gridCol w="2056480">
                  <a:extLst>
                    <a:ext uri="{9D8B030D-6E8A-4147-A177-3AD203B41FA5}">
                      <a16:colId xmlns:a16="http://schemas.microsoft.com/office/drawing/2014/main" val="2144270382"/>
                    </a:ext>
                  </a:extLst>
                </a:gridCol>
              </a:tblGrid>
              <a:tr h="358612">
                <a:tc>
                  <a:txBody>
                    <a:bodyPr/>
                    <a:lstStyle/>
                    <a:p>
                      <a:pPr algn="l" fontAlgn="b"/>
                      <a:r>
                        <a:rPr lang="nl-B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Sector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552266"/>
                  </a:ext>
                </a:extLst>
              </a:tr>
              <a:tr h="358612">
                <a:tc>
                  <a:txBody>
                    <a:bodyPr/>
                    <a:lstStyle/>
                    <a:p>
                      <a:pPr algn="l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Film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6810716"/>
                  </a:ext>
                </a:extLst>
              </a:tr>
              <a:tr h="358612">
                <a:tc>
                  <a:txBody>
                    <a:bodyPr/>
                    <a:lstStyle/>
                    <a:p>
                      <a:pPr algn="l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Televisie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328602"/>
                  </a:ext>
                </a:extLst>
              </a:tr>
              <a:tr h="358612">
                <a:tc>
                  <a:txBody>
                    <a:bodyPr/>
                    <a:lstStyle/>
                    <a:p>
                      <a:pPr algn="l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Radio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8650816"/>
                  </a:ext>
                </a:extLst>
              </a:tr>
              <a:tr h="358612">
                <a:tc>
                  <a:txBody>
                    <a:bodyPr/>
                    <a:lstStyle/>
                    <a:p>
                      <a:pPr algn="l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Andere AV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431653"/>
                  </a:ext>
                </a:extLst>
              </a:tr>
              <a:tr h="358612">
                <a:tc>
                  <a:txBody>
                    <a:bodyPr/>
                    <a:lstStyle/>
                    <a:p>
                      <a:pPr algn="l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9007592"/>
                  </a:ext>
                </a:extLst>
              </a:tr>
              <a:tr h="358612">
                <a:tc>
                  <a:txBody>
                    <a:bodyPr/>
                    <a:lstStyle/>
                    <a:p>
                      <a:pPr algn="l" fontAlgn="b"/>
                      <a:r>
                        <a:rPr lang="nl-BE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Totaal Media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074931"/>
                  </a:ext>
                </a:extLst>
              </a:tr>
              <a:tr h="358612">
                <a:tc>
                  <a:txBody>
                    <a:bodyPr/>
                    <a:lstStyle/>
                    <a:p>
                      <a:pPr algn="l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Muziek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5018982"/>
                  </a:ext>
                </a:extLst>
              </a:tr>
              <a:tr h="358612">
                <a:tc>
                  <a:txBody>
                    <a:bodyPr/>
                    <a:lstStyle/>
                    <a:p>
                      <a:pPr algn="l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Theater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021369"/>
                  </a:ext>
                </a:extLst>
              </a:tr>
              <a:tr h="358612">
                <a:tc>
                  <a:txBody>
                    <a:bodyPr/>
                    <a:lstStyle/>
                    <a:p>
                      <a:pPr algn="l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896298"/>
                  </a:ext>
                </a:extLst>
              </a:tr>
              <a:tr h="358612">
                <a:tc>
                  <a:txBody>
                    <a:bodyPr/>
                    <a:lstStyle/>
                    <a:p>
                      <a:pPr algn="l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Andere PK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544428"/>
                  </a:ext>
                </a:extLst>
              </a:tr>
              <a:tr h="358612">
                <a:tc>
                  <a:txBody>
                    <a:bodyPr/>
                    <a:lstStyle/>
                    <a:p>
                      <a:pPr algn="l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Beeldende Kunst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115397"/>
                  </a:ext>
                </a:extLst>
              </a:tr>
              <a:tr h="358612">
                <a:tc>
                  <a:txBody>
                    <a:bodyPr/>
                    <a:lstStyle/>
                    <a:p>
                      <a:pPr algn="l" fontAlgn="b"/>
                      <a:r>
                        <a:rPr lang="nl-BE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Totaal Cultuur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825900"/>
                  </a:ext>
                </a:extLst>
              </a:tr>
              <a:tr h="358612">
                <a:tc>
                  <a:txBody>
                    <a:bodyPr/>
                    <a:lstStyle/>
                    <a:p>
                      <a:pPr algn="l" fontAlgn="b"/>
                      <a:r>
                        <a:rPr lang="nl-BE" sz="2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Andere (media of cultuur)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6606709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838200" y="3690651"/>
            <a:ext cx="9859178" cy="35253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38200" y="5866883"/>
            <a:ext cx="9859178" cy="35253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1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</a:t>
            </a:r>
            <a:r>
              <a:rPr lang="en-US" dirty="0" err="1" smtClean="0"/>
              <a:t>werk</a:t>
            </a:r>
            <a:r>
              <a:rPr lang="en-US" dirty="0" smtClean="0"/>
              <a:t> </a:t>
            </a:r>
            <a:r>
              <a:rPr lang="en-US" sz="1800" dirty="0" smtClean="0"/>
              <a:t>(</a:t>
            </a:r>
            <a:r>
              <a:rPr lang="en-US" sz="1800" dirty="0" err="1" smtClean="0"/>
              <a:t>hoofdfunctie</a:t>
            </a:r>
            <a:r>
              <a:rPr lang="en-US" sz="1800" dirty="0" smtClean="0"/>
              <a:t>) </a:t>
            </a:r>
            <a:endParaRPr lang="en-US" sz="18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2175070"/>
              </p:ext>
            </p:extLst>
          </p:nvPr>
        </p:nvGraphicFramePr>
        <p:xfrm>
          <a:off x="838200" y="1594425"/>
          <a:ext cx="10617679" cy="4857851"/>
        </p:xfrm>
        <a:graphic>
          <a:graphicData uri="http://schemas.openxmlformats.org/drawingml/2006/table">
            <a:tbl>
              <a:tblPr/>
              <a:tblGrid>
                <a:gridCol w="6433997">
                  <a:extLst>
                    <a:ext uri="{9D8B030D-6E8A-4147-A177-3AD203B41FA5}">
                      <a16:colId xmlns:a16="http://schemas.microsoft.com/office/drawing/2014/main" val="2281616261"/>
                    </a:ext>
                  </a:extLst>
                </a:gridCol>
                <a:gridCol w="1141004">
                  <a:extLst>
                    <a:ext uri="{9D8B030D-6E8A-4147-A177-3AD203B41FA5}">
                      <a16:colId xmlns:a16="http://schemas.microsoft.com/office/drawing/2014/main" val="3889911054"/>
                    </a:ext>
                  </a:extLst>
                </a:gridCol>
                <a:gridCol w="1014226">
                  <a:extLst>
                    <a:ext uri="{9D8B030D-6E8A-4147-A177-3AD203B41FA5}">
                      <a16:colId xmlns:a16="http://schemas.microsoft.com/office/drawing/2014/main" val="946136879"/>
                    </a:ext>
                  </a:extLst>
                </a:gridCol>
                <a:gridCol w="1014226">
                  <a:extLst>
                    <a:ext uri="{9D8B030D-6E8A-4147-A177-3AD203B41FA5}">
                      <a16:colId xmlns:a16="http://schemas.microsoft.com/office/drawing/2014/main" val="2260793779"/>
                    </a:ext>
                  </a:extLst>
                </a:gridCol>
                <a:gridCol w="1014226">
                  <a:extLst>
                    <a:ext uri="{9D8B030D-6E8A-4147-A177-3AD203B41FA5}">
                      <a16:colId xmlns:a16="http://schemas.microsoft.com/office/drawing/2014/main" val="3635838788"/>
                    </a:ext>
                  </a:extLst>
                </a:gridCol>
              </a:tblGrid>
              <a:tr h="345057"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l-BE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Cultuur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l-BE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Media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2247214"/>
                  </a:ext>
                </a:extLst>
              </a:tr>
              <a:tr h="345057"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Artistiek werk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755222"/>
                  </a:ext>
                </a:extLst>
              </a:tr>
              <a:tr h="345057"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Artistiek-technisch werk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63286"/>
                  </a:ext>
                </a:extLst>
              </a:tr>
              <a:tr h="345057"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Productioneel werk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85294"/>
                  </a:ext>
                </a:extLst>
              </a:tr>
              <a:tr h="345057"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Redactioneel werk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240119"/>
                  </a:ext>
                </a:extLst>
              </a:tr>
              <a:tr h="345057"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Journalistiek werk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571106"/>
                  </a:ext>
                </a:extLst>
              </a:tr>
              <a:tr h="345057"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Commercieel werk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910085"/>
                  </a:ext>
                </a:extLst>
              </a:tr>
              <a:tr h="345057"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Publiekswerking, promotie en marketing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1309418"/>
                  </a:ext>
                </a:extLst>
              </a:tr>
              <a:tr h="345057"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Kunsteducatief werk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653559"/>
                  </a:ext>
                </a:extLst>
              </a:tr>
              <a:tr h="345057"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Administratief werk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4909409"/>
                  </a:ext>
                </a:extLst>
              </a:tr>
              <a:tr h="345057"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Programmatie en cureren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136648"/>
                  </a:ext>
                </a:extLst>
              </a:tr>
              <a:tr h="345057"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Management – zakelijk leiden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4049271"/>
                  </a:ext>
                </a:extLst>
              </a:tr>
              <a:tr h="345057"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Andere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40232"/>
                  </a:ext>
                </a:extLst>
              </a:tr>
              <a:tr h="345057"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Totaal</a:t>
                      </a:r>
                      <a:endParaRPr lang="nl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9921039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749147" y="2082188"/>
            <a:ext cx="10706731" cy="61694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5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539" y="39100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>Respondenten die artistiek of artistiek/technisch werk verrichten </a:t>
            </a:r>
            <a:r>
              <a:rPr lang="nl-BE" sz="2700" dirty="0" smtClean="0"/>
              <a:t>(mogelijk in combinatie met ander werk) </a:t>
            </a:r>
            <a:endParaRPr lang="nl-BE" sz="27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59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Sociaal demografische kenmerken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38201" y="1535496"/>
          <a:ext cx="10203609" cy="4914307"/>
        </p:xfrm>
        <a:graphic>
          <a:graphicData uri="http://schemas.openxmlformats.org/drawingml/2006/table">
            <a:tbl>
              <a:tblPr/>
              <a:tblGrid>
                <a:gridCol w="1542690">
                  <a:extLst>
                    <a:ext uri="{9D8B030D-6E8A-4147-A177-3AD203B41FA5}">
                      <a16:colId xmlns:a16="http://schemas.microsoft.com/office/drawing/2014/main" val="3174319318"/>
                    </a:ext>
                  </a:extLst>
                </a:gridCol>
                <a:gridCol w="3518943">
                  <a:extLst>
                    <a:ext uri="{9D8B030D-6E8A-4147-A177-3AD203B41FA5}">
                      <a16:colId xmlns:a16="http://schemas.microsoft.com/office/drawing/2014/main" val="2291635283"/>
                    </a:ext>
                  </a:extLst>
                </a:gridCol>
                <a:gridCol w="1285494">
                  <a:extLst>
                    <a:ext uri="{9D8B030D-6E8A-4147-A177-3AD203B41FA5}">
                      <a16:colId xmlns:a16="http://schemas.microsoft.com/office/drawing/2014/main" val="3106296239"/>
                    </a:ext>
                  </a:extLst>
                </a:gridCol>
                <a:gridCol w="1285494">
                  <a:extLst>
                    <a:ext uri="{9D8B030D-6E8A-4147-A177-3AD203B41FA5}">
                      <a16:colId xmlns:a16="http://schemas.microsoft.com/office/drawing/2014/main" val="617919693"/>
                    </a:ext>
                  </a:extLst>
                </a:gridCol>
                <a:gridCol w="1285494">
                  <a:extLst>
                    <a:ext uri="{9D8B030D-6E8A-4147-A177-3AD203B41FA5}">
                      <a16:colId xmlns:a16="http://schemas.microsoft.com/office/drawing/2014/main" val="285009494"/>
                    </a:ext>
                  </a:extLst>
                </a:gridCol>
                <a:gridCol w="1285494">
                  <a:extLst>
                    <a:ext uri="{9D8B030D-6E8A-4147-A177-3AD203B41FA5}">
                      <a16:colId xmlns:a16="http://schemas.microsoft.com/office/drawing/2014/main" val="1542164950"/>
                    </a:ext>
                  </a:extLst>
                </a:gridCol>
              </a:tblGrid>
              <a:tr h="264643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l-BE" sz="18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Cultuur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l-BE" sz="18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Media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392123"/>
                  </a:ext>
                </a:extLst>
              </a:tr>
              <a:tr h="264643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Gender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5651961"/>
                  </a:ext>
                </a:extLst>
              </a:tr>
              <a:tr h="264643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vrouw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978084"/>
                  </a:ext>
                </a:extLst>
              </a:tr>
              <a:tr h="264643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Totaal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1" i="1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1" i="1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951004"/>
                  </a:ext>
                </a:extLst>
              </a:tr>
              <a:tr h="264643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Leeftijd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18-35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097983"/>
                  </a:ext>
                </a:extLst>
              </a:tr>
              <a:tr h="264643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36-55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88477"/>
                  </a:ext>
                </a:extLst>
              </a:tr>
              <a:tr h="264643">
                <a:tc>
                  <a:txBody>
                    <a:bodyPr/>
                    <a:lstStyle/>
                    <a:p>
                      <a:pPr algn="l" fontAlgn="b"/>
                      <a:endParaRPr lang="nl-BE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56+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8444904"/>
                  </a:ext>
                </a:extLst>
              </a:tr>
              <a:tr h="264643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Totaal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1" i="1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1" i="1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624867"/>
                  </a:ext>
                </a:extLst>
              </a:tr>
              <a:tr h="264643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Opleiding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secundair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2010392"/>
                  </a:ext>
                </a:extLst>
              </a:tr>
              <a:tr h="264643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Bachelor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032540"/>
                  </a:ext>
                </a:extLst>
              </a:tr>
              <a:tr h="350574">
                <a:tc>
                  <a:txBody>
                    <a:bodyPr/>
                    <a:lstStyle/>
                    <a:p>
                      <a:pPr algn="l" fontAlgn="b"/>
                      <a:endParaRPr lang="nl-BE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 - niet universitair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9887419"/>
                  </a:ext>
                </a:extLst>
              </a:tr>
              <a:tr h="353683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 - universitair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933664"/>
                  </a:ext>
                </a:extLst>
              </a:tr>
              <a:tr h="264643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Totaal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1" i="1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1" i="1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507929"/>
                  </a:ext>
                </a:extLst>
              </a:tr>
              <a:tr h="264643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Erkenning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Laag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0433433"/>
                  </a:ext>
                </a:extLst>
              </a:tr>
              <a:tr h="264643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Midden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347735"/>
                  </a:ext>
                </a:extLst>
              </a:tr>
              <a:tr h="264643">
                <a:tc>
                  <a:txBody>
                    <a:bodyPr/>
                    <a:lstStyle/>
                    <a:p>
                      <a:pPr algn="l" fontAlgn="b"/>
                      <a:endParaRPr lang="nl-BE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Hoog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1300204"/>
                  </a:ext>
                </a:extLst>
              </a:tr>
              <a:tr h="264643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Totaal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1" i="1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800" b="1" i="1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788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50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1841</TotalTime>
  <Words>2788</Words>
  <Application>Microsoft Office PowerPoint</Application>
  <PresentationFormat>Widescreen</PresentationFormat>
  <Paragraphs>635</Paragraphs>
  <Slides>37</Slides>
  <Notes>22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Calibri</vt:lpstr>
      <vt:lpstr>Calibri Light</vt:lpstr>
      <vt:lpstr>Office Theme</vt:lpstr>
      <vt:lpstr>  Genderrelaties en grensoverschrijdend gedrag in de cultuur- en mediasector in Vlaanderen </vt:lpstr>
      <vt:lpstr>Opzet </vt:lpstr>
      <vt:lpstr>Thema’s</vt:lpstr>
      <vt:lpstr>Veldwerk </vt:lpstr>
      <vt:lpstr>Wie zit er in onze sample?</vt:lpstr>
      <vt:lpstr>Verdeling respons naar sector en subsector </vt:lpstr>
      <vt:lpstr>Type werk (hoofdfunctie) </vt:lpstr>
      <vt:lpstr>Respondenten die artistiek of artistiek/technisch werk verrichten (mogelijk in combinatie met ander werk) </vt:lpstr>
      <vt:lpstr>Sociaal demografische kenmerken </vt:lpstr>
      <vt:lpstr>Grensoverschrijdend gedrag (GoG)</vt:lpstr>
      <vt:lpstr>Bevraging grensoverschrijdend gedrag</vt:lpstr>
      <vt:lpstr>Grensoverschrijdend gedrag </vt:lpstr>
      <vt:lpstr>Bevraging grensoverschrijdend gedrag</vt:lpstr>
      <vt:lpstr>Ooit GOG meegemaakt?</vt:lpstr>
      <vt:lpstr>Types grensoverschrijdend gedrag </vt:lpstr>
      <vt:lpstr>PowerPoint Presentation</vt:lpstr>
      <vt:lpstr>Grensoverschrijdend gedrag </vt:lpstr>
      <vt:lpstr>Bevraging grensoverschrijdend gedrag</vt:lpstr>
      <vt:lpstr>In het voorbije jaar GoG meegemaakt?</vt:lpstr>
      <vt:lpstr>Types grensoverschrijdend gedrag </vt:lpstr>
      <vt:lpstr>GoG in het voorbije jaar </vt:lpstr>
      <vt:lpstr>Sector (mannen en vrouwen) </vt:lpstr>
      <vt:lpstr>Verklarende factoren (op basis van een logistisch regressiemodel: 0=Niet meegemaakt, 1= meegemaakt (en als GO ervaren) </vt:lpstr>
      <vt:lpstr>grensoverschrijdend gedrag doorheen de loopbaan</vt:lpstr>
      <vt:lpstr>Omgaan met (seksueel) grensoverschrijdend gedrag </vt:lpstr>
      <vt:lpstr>PowerPoint Presentation</vt:lpstr>
      <vt:lpstr>PowerPoint Presentation</vt:lpstr>
      <vt:lpstr>Inschatting situatie en al dan niet handelen</vt:lpstr>
      <vt:lpstr>Actieve copingmechanismen, gehanteerd door personen die OOIT werden fysiek lastig gevallen of gedwongen tot seksueel contact</vt:lpstr>
      <vt:lpstr>Professionele steun: wie? (personen die aangaven ooit iemand gecontacteerd te hebben of er met iemand over gepraat te hebben uit de directe werkomgeving, n=84, in %)</vt:lpstr>
      <vt:lpstr>Passieve copingmechanismen</vt:lpstr>
      <vt:lpstr>Coping door personen die fysiek werden lastig gevallen</vt:lpstr>
      <vt:lpstr>PowerPoint Presentation</vt:lpstr>
      <vt:lpstr>PowerPoint Presentation</vt:lpstr>
      <vt:lpstr>Heb je ooit een organisatie of persoon gecontacteerd binnen je professionele omgeving om seksueel grensoverschrijdend gedrag aan te kaarten of aan te klagen dat je had opgemerkt bij iemand anders? </vt:lpstr>
      <vt:lpstr> Je gaf aan dat je niet (altijd) werd verder geholpen met klachten over grensoverschrijdend gedrag. Kan je aangeven wat hier volgens jou de reden voor was? (Meerdere antwoorden mogelijk, 5 meest geselecteerde antwoorden, n= 169)</vt:lpstr>
      <vt:lpstr>PowerPoint Presentation</vt:lpstr>
    </vt:vector>
  </TitlesOfParts>
  <Company>UGent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 Willekens;Jessy Siongers</dc:creator>
  <cp:lastModifiedBy>Jessy Siongers</cp:lastModifiedBy>
  <cp:revision>62</cp:revision>
  <dcterms:created xsi:type="dcterms:W3CDTF">2018-05-28T18:55:45Z</dcterms:created>
  <dcterms:modified xsi:type="dcterms:W3CDTF">2018-06-08T12:30:39Z</dcterms:modified>
</cp:coreProperties>
</file>